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788" r:id="rId3"/>
    <p:sldId id="801" r:id="rId4"/>
    <p:sldId id="385" r:id="rId5"/>
    <p:sldId id="257" r:id="rId6"/>
    <p:sldId id="414" r:id="rId7"/>
    <p:sldId id="790" r:id="rId8"/>
    <p:sldId id="791" r:id="rId9"/>
    <p:sldId id="792" r:id="rId10"/>
    <p:sldId id="797" r:id="rId11"/>
    <p:sldId id="369" r:id="rId12"/>
    <p:sldId id="373" r:id="rId13"/>
    <p:sldId id="312" r:id="rId14"/>
    <p:sldId id="796" r:id="rId15"/>
    <p:sldId id="799" r:id="rId16"/>
    <p:sldId id="366" r:id="rId17"/>
    <p:sldId id="315" r:id="rId18"/>
    <p:sldId id="363" r:id="rId19"/>
    <p:sldId id="353" r:id="rId20"/>
    <p:sldId id="351" r:id="rId21"/>
    <p:sldId id="352" r:id="rId22"/>
    <p:sldId id="356" r:id="rId23"/>
    <p:sldId id="800" r:id="rId24"/>
    <p:sldId id="358" r:id="rId25"/>
    <p:sldId id="432" r:id="rId26"/>
    <p:sldId id="361" r:id="rId27"/>
    <p:sldId id="360" r:id="rId28"/>
    <p:sldId id="439" r:id="rId29"/>
    <p:sldId id="798" r:id="rId30"/>
    <p:sldId id="778" r:id="rId31"/>
    <p:sldId id="313" r:id="rId32"/>
    <p:sldId id="794" r:id="rId33"/>
    <p:sldId id="795"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E6B575"/>
    <a:srgbClr val="E690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p:restoredTop sz="86576"/>
  </p:normalViewPr>
  <p:slideViewPr>
    <p:cSldViewPr snapToGrid="0">
      <p:cViewPr varScale="1">
        <p:scale>
          <a:sx n="118" d="100"/>
          <a:sy n="118" d="100"/>
        </p:scale>
        <p:origin x="1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LaCie\National%20Foster%20Care%20Project\Presentations\Technical%20Debrief%20excel%20for%20figur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ndreaevans/Documents/National%20Foster%20Care%20Project/Results/CHEO_tabs_final_fixed%20Feb1%20with%20Race%20Indigeneity%20tab.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ndreaevans/Documents/National%20Foster%20Care%20Project/Results/CHEO_tabs_final_fixed%20Feb1%20with%20Race%20Indigeneity%20tab.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ndreaevans/Documents/National%20Foster%20Care%20Project/Results/CHEO_tabs_final_fixed%20Feb1%20with%20Race%20Indigeneity%20tab.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ndreaevans/Documents/National%20Foster%20Care%20Project/Results/CHEO_tabs_final_fixed%20Feb1%20with%20Race%20Indigeneity%20tab.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LaCie\National%20Foster%20Care%20Project\Presentations\Technical%20Debrief%20excel%20for%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ycheo-my.sharepoint.com/personal/ena_cheo_on_ca/Documents/Andrea_Eunjung/Chart%20pack_2024/CHEO_tabs_final_calculated_12%20Apr%202024_EN_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F311-AF41-AE09-6F66DB6E0843}"/>
              </c:ext>
            </c:extLst>
          </c:dPt>
          <c:dPt>
            <c:idx val="1"/>
            <c:bubble3D val="0"/>
            <c:explosion val="11"/>
            <c:spPr>
              <a:solidFill>
                <a:schemeClr val="accent2"/>
              </a:solidFill>
              <a:ln w="19050">
                <a:solidFill>
                  <a:schemeClr val="lt1"/>
                </a:solidFill>
              </a:ln>
              <a:effectLst/>
            </c:spPr>
            <c:extLst>
              <c:ext xmlns:c16="http://schemas.microsoft.com/office/drawing/2014/chart" uri="{C3380CC4-5D6E-409C-BE32-E72D297353CC}">
                <c16:uniqueId val="{00000003-F311-AF41-AE09-6F66DB6E08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11-AF41-AE09-6F66DB6E0843}"/>
              </c:ext>
            </c:extLst>
          </c:dPt>
          <c:val>
            <c:numRef>
              <c:f>Sheet1!$G$11:$G$13</c:f>
              <c:numCache>
                <c:formatCode>General</c:formatCode>
                <c:ptCount val="3"/>
                <c:pt idx="0">
                  <c:v>95.5</c:v>
                </c:pt>
                <c:pt idx="1">
                  <c:v>4.5</c:v>
                </c:pt>
              </c:numCache>
            </c:numRef>
          </c:val>
          <c:extLst>
            <c:ext xmlns:c16="http://schemas.microsoft.com/office/drawing/2014/chart" uri="{C3380CC4-5D6E-409C-BE32-E72D297353CC}">
              <c16:uniqueId val="{00000006-F311-AF41-AE09-6F66DB6E0843}"/>
            </c:ext>
          </c:extLst>
        </c:ser>
        <c:dLbls>
          <c:showLegendKey val="0"/>
          <c:showVal val="0"/>
          <c:showCatName val="0"/>
          <c:showSerName val="0"/>
          <c:showPercent val="0"/>
          <c:showBubbleSize val="0"/>
          <c:showLeaderLines val="1"/>
        </c:dLbls>
        <c:firstSliceAng val="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362007454739086"/>
          <c:y val="2.3872180451127819E-2"/>
          <c:w val="0.67256451899183534"/>
          <c:h val="0.82727308058974014"/>
        </c:manualLayout>
      </c:layout>
      <c:barChart>
        <c:barDir val="bar"/>
        <c:grouping val="percentStacked"/>
        <c:varyColors val="0"/>
        <c:ser>
          <c:idx val="3"/>
          <c:order val="0"/>
          <c:tx>
            <c:strRef>
              <c:f>C_mobility!$A$10</c:f>
              <c:strCache>
                <c:ptCount val="1"/>
                <c:pt idx="0">
                  <c:v>  Migrants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C_mobility!$B$9:$D$9</c:f>
              <c:strCache>
                <c:ptCount val="2"/>
                <c:pt idx="0">
                  <c:v>Census identified FN Children 
who who were not living in a foster home</c:v>
                </c:pt>
                <c:pt idx="1">
                  <c:v>Census identified FN Children 
who lived in a foster home</c:v>
                </c:pt>
              </c:strCache>
              <c:extLst/>
            </c:strRef>
          </c:cat>
          <c:val>
            <c:numRef>
              <c:f>C_mobility!$B$10:$D$10</c:f>
              <c:numCache>
                <c:formatCode>0.0</c:formatCode>
                <c:ptCount val="2"/>
                <c:pt idx="0">
                  <c:v>15.86</c:v>
                </c:pt>
                <c:pt idx="1">
                  <c:v>30.03</c:v>
                </c:pt>
              </c:numCache>
              <c:extLst/>
            </c:numRef>
          </c:val>
          <c:extLst>
            <c:ext xmlns:c16="http://schemas.microsoft.com/office/drawing/2014/chart" uri="{C3380CC4-5D6E-409C-BE32-E72D297353CC}">
              <c16:uniqueId val="{00000000-DAB5-4749-91AE-40FC7E09BF75}"/>
            </c:ext>
          </c:extLst>
        </c:ser>
        <c:ser>
          <c:idx val="4"/>
          <c:order val="1"/>
          <c:tx>
            <c:strRef>
              <c:f>C_mobility!$A$11</c:f>
              <c:strCache>
                <c:ptCount val="1"/>
                <c:pt idx="0">
                  <c:v>  Movers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C_mobility!$B$9:$D$9</c:f>
              <c:strCache>
                <c:ptCount val="2"/>
                <c:pt idx="0">
                  <c:v>Census identified FN Children 
who who were not living in a foster home</c:v>
                </c:pt>
                <c:pt idx="1">
                  <c:v>Census identified FN Children 
who lived in a foster home</c:v>
                </c:pt>
              </c:strCache>
              <c:extLst/>
            </c:strRef>
          </c:cat>
          <c:val>
            <c:numRef>
              <c:f>C_mobility!$B$11:$D$11</c:f>
              <c:numCache>
                <c:formatCode>0.0</c:formatCode>
                <c:ptCount val="2"/>
                <c:pt idx="0">
                  <c:v>27.15</c:v>
                </c:pt>
                <c:pt idx="1">
                  <c:v>30.02</c:v>
                </c:pt>
              </c:numCache>
              <c:extLst/>
            </c:numRef>
          </c:val>
          <c:extLst>
            <c:ext xmlns:c16="http://schemas.microsoft.com/office/drawing/2014/chart" uri="{C3380CC4-5D6E-409C-BE32-E72D297353CC}">
              <c16:uniqueId val="{00000001-DAB5-4749-91AE-40FC7E09BF75}"/>
            </c:ext>
          </c:extLst>
        </c:ser>
        <c:ser>
          <c:idx val="5"/>
          <c:order val="2"/>
          <c:tx>
            <c:strRef>
              <c:f>C_mobility!$A$12</c:f>
              <c:strCache>
                <c:ptCount val="1"/>
                <c:pt idx="0">
                  <c:v>  Non-migrants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C_mobility!$B$9:$D$9</c:f>
              <c:strCache>
                <c:ptCount val="2"/>
                <c:pt idx="0">
                  <c:v>Census identified FN Children 
who who were not living in a foster home</c:v>
                </c:pt>
                <c:pt idx="1">
                  <c:v>Census identified FN Children 
who lived in a foster home</c:v>
                </c:pt>
              </c:strCache>
              <c:extLst/>
            </c:strRef>
          </c:cat>
          <c:val>
            <c:numRef>
              <c:f>C_mobility!$B$12:$D$12</c:f>
              <c:numCache>
                <c:formatCode>0.0</c:formatCode>
                <c:ptCount val="2"/>
                <c:pt idx="0">
                  <c:v>56.99</c:v>
                </c:pt>
                <c:pt idx="1">
                  <c:v>39.950000000000003</c:v>
                </c:pt>
              </c:numCache>
              <c:extLst/>
            </c:numRef>
          </c:val>
          <c:extLst>
            <c:ext xmlns:c16="http://schemas.microsoft.com/office/drawing/2014/chart" uri="{C3380CC4-5D6E-409C-BE32-E72D297353CC}">
              <c16:uniqueId val="{00000002-DAB5-4749-91AE-40FC7E09BF75}"/>
            </c:ext>
          </c:extLst>
        </c:ser>
        <c:dLbls>
          <c:dLblPos val="ctr"/>
          <c:showLegendKey val="0"/>
          <c:showVal val="1"/>
          <c:showCatName val="0"/>
          <c:showSerName val="0"/>
          <c:showPercent val="0"/>
          <c:showBubbleSize val="0"/>
        </c:dLbls>
        <c:gapWidth val="150"/>
        <c:overlap val="100"/>
        <c:axId val="1743856976"/>
        <c:axId val="1743849296"/>
        <c:extLst>
          <c:ext xmlns:c15="http://schemas.microsoft.com/office/drawing/2012/chart" uri="{02D57815-91ED-43cb-92C2-25804820EDAC}">
            <c15:filteredBarSeries>
              <c15:ser>
                <c:idx val="0"/>
                <c:order val="3"/>
                <c:tx>
                  <c:strRef>
                    <c:extLst>
                      <c:ext uri="{02D57815-91ED-43cb-92C2-25804820EDAC}">
                        <c15:formulaRef>
                          <c15:sqref>C_mobility!$A$13</c15:sqref>
                        </c15:formulaRef>
                      </c:ext>
                    </c:extLst>
                    <c:strCache>
                      <c:ptCount val="1"/>
                    </c:strCache>
                  </c:strRef>
                </c:tx>
                <c:spPr>
                  <a:solidFill>
                    <a:schemeClr val="accent1">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12700" cap="flat" cmpd="sng" algn="ctr">
                            <a:solidFill>
                              <a:schemeClr val="tx1"/>
                            </a:solidFill>
                            <a:prstDash val="solid"/>
                            <a:round/>
                          </a:ln>
                          <a:effectLst/>
                        </c:spPr>
                      </c15:leaderLines>
                    </c:ext>
                  </c:extLst>
                </c:dLbls>
                <c:cat>
                  <c:strRef>
                    <c:extLst>
                      <c:ext uri="{02D57815-91ED-43cb-92C2-25804820EDAC}">
                        <c15:formulaRef>
                          <c15:sqref>C_mobility!$B$9:$D$9</c15:sqref>
                        </c15:formulaRef>
                      </c:ext>
                    </c:extLst>
                    <c:strCache>
                      <c:ptCount val="2"/>
                      <c:pt idx="0">
                        <c:v>Census identified FN Children 
who who were not living in a foster home</c:v>
                      </c:pt>
                      <c:pt idx="1">
                        <c:v>Census identified FN Children 
who lived in a foster home</c:v>
                      </c:pt>
                    </c:strCache>
                  </c:strRef>
                </c:cat>
                <c:val>
                  <c:numRef>
                    <c:extLst>
                      <c:ext uri="{02D57815-91ED-43cb-92C2-25804820EDAC}">
                        <c15:formulaRef>
                          <c15:sqref>C_mobility!$B$13:$D$13</c15:sqref>
                        </c15:formulaRef>
                      </c:ext>
                    </c:extLst>
                    <c:numCache>
                      <c:formatCode>General</c:formatCode>
                      <c:ptCount val="2"/>
                    </c:numCache>
                  </c:numRef>
                </c:val>
                <c:extLst>
                  <c:ext xmlns:c16="http://schemas.microsoft.com/office/drawing/2014/chart" uri="{C3380CC4-5D6E-409C-BE32-E72D297353CC}">
                    <c16:uniqueId val="{00000003-DAB5-4749-91AE-40FC7E09BF75}"/>
                  </c:ext>
                </c:extLst>
              </c15:ser>
            </c15:filteredBarSeries>
            <c15:filteredBarSeries>
              <c15:ser>
                <c:idx val="1"/>
                <c:order val="4"/>
                <c:tx>
                  <c:strRef>
                    <c:extLst xmlns:c15="http://schemas.microsoft.com/office/drawing/2012/chart">
                      <c:ext xmlns:c15="http://schemas.microsoft.com/office/drawing/2012/chart" uri="{02D57815-91ED-43cb-92C2-25804820EDAC}">
                        <c15:formulaRef>
                          <c15:sqref>C_mobility!$A$14</c15:sqref>
                        </c15:formulaRef>
                      </c:ext>
                    </c:extLst>
                    <c:strCache>
                      <c:ptCount val="1"/>
                      <c:pt idx="0">
                        <c:v>Income quintile***</c:v>
                      </c:pt>
                    </c:strCache>
                  </c:strRef>
                </c:tx>
                <c:spPr>
                  <a:solidFill>
                    <a:schemeClr val="accent1">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extLst xmlns:c15="http://schemas.microsoft.com/office/drawing/2012/chart">
                      <c:ext xmlns:c15="http://schemas.microsoft.com/office/drawing/2012/chart" uri="{02D57815-91ED-43cb-92C2-25804820EDAC}">
                        <c15:formulaRef>
                          <c15:sqref>C_mobility!$B$9:$D$9</c15:sqref>
                        </c15:formulaRef>
                      </c:ext>
                    </c:extLst>
                    <c:strCache>
                      <c:ptCount val="2"/>
                      <c:pt idx="0">
                        <c:v>Census identified FN Children 
who who were not living in a foster home</c:v>
                      </c:pt>
                      <c:pt idx="1">
                        <c:v>Census identified FN Children 
who lived in a foster home</c:v>
                      </c:pt>
                    </c:strCache>
                  </c:strRef>
                </c:cat>
                <c:val>
                  <c:numRef>
                    <c:extLst xmlns:c15="http://schemas.microsoft.com/office/drawing/2012/chart">
                      <c:ext xmlns:c15="http://schemas.microsoft.com/office/drawing/2012/chart" uri="{02D57815-91ED-43cb-92C2-25804820EDAC}">
                        <c15:formulaRef>
                          <c15:sqref>C_mobility!$B$14:$D$14</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4-DAB5-4749-91AE-40FC7E09BF75}"/>
                  </c:ext>
                </c:extLst>
              </c15:ser>
            </c15:filteredBarSeries>
          </c:ext>
        </c:extLst>
      </c:barChart>
      <c:catAx>
        <c:axId val="1743856976"/>
        <c:scaling>
          <c:orientation val="minMax"/>
        </c:scaling>
        <c:delete val="1"/>
        <c:axPos val="l"/>
        <c:numFmt formatCode="General" sourceLinked="1"/>
        <c:majorTickMark val="none"/>
        <c:minorTickMark val="none"/>
        <c:tickLblPos val="nextTo"/>
        <c:crossAx val="1743849296"/>
        <c:crosses val="autoZero"/>
        <c:auto val="1"/>
        <c:lblAlgn val="ctr"/>
        <c:lblOffset val="100"/>
        <c:noMultiLvlLbl val="0"/>
      </c:catAx>
      <c:valAx>
        <c:axId val="1743849296"/>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crossAx val="1743856976"/>
        <c:crosses val="autoZero"/>
        <c:crossBetween val="between"/>
        <c:majorUnit val="1"/>
      </c:valAx>
      <c:spPr>
        <a:noFill/>
        <a:ln>
          <a:noFill/>
        </a:ln>
        <a:effectLst/>
      </c:spPr>
    </c:plotArea>
    <c:plotVisOnly val="1"/>
    <c:dispBlanksAs val="gap"/>
    <c:showDLblsOverMax val="0"/>
    <c:extLst/>
  </c:chart>
  <c:spPr>
    <a:noFill/>
    <a:ln w="12700" cap="flat" cmpd="sng" algn="ctr">
      <a:noFill/>
      <a:prstDash val="solid"/>
      <a:miter lim="800000"/>
    </a:ln>
    <a:effectLst/>
  </c:spPr>
  <c:txPr>
    <a:bodyPr/>
    <a:lstStyle/>
    <a:p>
      <a:pPr>
        <a:defRPr sz="1400">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0613489058985061E-2"/>
          <c:y val="7.5788729017046766E-2"/>
          <c:w val="0.93392722477207579"/>
          <c:h val="0.70045115180422746"/>
        </c:manualLayout>
      </c:layout>
      <c:barChart>
        <c:barDir val="bar"/>
        <c:grouping val="percentStacked"/>
        <c:varyColors val="0"/>
        <c:ser>
          <c:idx val="0"/>
          <c:order val="0"/>
          <c:tx>
            <c:strRef>
              <c:f>C_mobility!$A$107</c:f>
              <c:strCache>
                <c:ptCount val="1"/>
                <c:pt idx="0">
                  <c:v>  Migrants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C_mobility!$B$106</c:f>
              <c:strCache>
                <c:ptCount val="1"/>
                <c:pt idx="0">
                  <c:v>Children in Canada 
who were not living in a foster home</c:v>
                </c:pt>
              </c:strCache>
            </c:strRef>
          </c:cat>
          <c:val>
            <c:numRef>
              <c:f>C_mobility!$B$107</c:f>
              <c:numCache>
                <c:formatCode>0.0</c:formatCode>
                <c:ptCount val="1"/>
                <c:pt idx="0">
                  <c:v>17.160000000000046</c:v>
                </c:pt>
              </c:numCache>
            </c:numRef>
          </c:val>
          <c:extLst>
            <c:ext xmlns:c16="http://schemas.microsoft.com/office/drawing/2014/chart" uri="{C3380CC4-5D6E-409C-BE32-E72D297353CC}">
              <c16:uniqueId val="{00000000-2878-4887-A1BF-A18A25A70EDE}"/>
            </c:ext>
          </c:extLst>
        </c:ser>
        <c:ser>
          <c:idx val="1"/>
          <c:order val="1"/>
          <c:tx>
            <c:strRef>
              <c:f>C_mobility!$A$108</c:f>
              <c:strCache>
                <c:ptCount val="1"/>
                <c:pt idx="0">
                  <c:v>  Movers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C_mobility!$B$106</c:f>
              <c:strCache>
                <c:ptCount val="1"/>
                <c:pt idx="0">
                  <c:v>Children in Canada 
who were not living in a foster home</c:v>
                </c:pt>
              </c:strCache>
            </c:strRef>
          </c:cat>
          <c:val>
            <c:numRef>
              <c:f>C_mobility!$B$108</c:f>
              <c:numCache>
                <c:formatCode>0.0</c:formatCode>
                <c:ptCount val="1"/>
                <c:pt idx="0">
                  <c:v>22.550000000000058</c:v>
                </c:pt>
              </c:numCache>
            </c:numRef>
          </c:val>
          <c:extLst>
            <c:ext xmlns:c16="http://schemas.microsoft.com/office/drawing/2014/chart" uri="{C3380CC4-5D6E-409C-BE32-E72D297353CC}">
              <c16:uniqueId val="{00000001-2878-4887-A1BF-A18A25A70EDE}"/>
            </c:ext>
          </c:extLst>
        </c:ser>
        <c:ser>
          <c:idx val="2"/>
          <c:order val="2"/>
          <c:tx>
            <c:strRef>
              <c:f>C_mobility!$A$109</c:f>
              <c:strCache>
                <c:ptCount val="1"/>
                <c:pt idx="0">
                  <c:v>  Non-migrants</c:v>
                </c:pt>
              </c:strCache>
            </c:strRef>
          </c:tx>
          <c:spPr>
            <a:solidFill>
              <a:schemeClr val="accent1">
                <a:tint val="65000"/>
              </a:schemeClr>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0-0D65-A543-A5BB-D49B1C91540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C_mobility!$B$106</c:f>
              <c:strCache>
                <c:ptCount val="1"/>
                <c:pt idx="0">
                  <c:v>Children in Canada 
who were not living in a foster home</c:v>
                </c:pt>
              </c:strCache>
            </c:strRef>
          </c:cat>
          <c:val>
            <c:numRef>
              <c:f>C_mobility!$B$109</c:f>
              <c:numCache>
                <c:formatCode>0.0</c:formatCode>
                <c:ptCount val="1"/>
                <c:pt idx="0">
                  <c:v>60.290000000000155</c:v>
                </c:pt>
              </c:numCache>
            </c:numRef>
          </c:val>
          <c:extLst>
            <c:ext xmlns:c16="http://schemas.microsoft.com/office/drawing/2014/chart" uri="{C3380CC4-5D6E-409C-BE32-E72D297353CC}">
              <c16:uniqueId val="{00000002-2878-4887-A1BF-A18A25A70EDE}"/>
            </c:ext>
          </c:extLst>
        </c:ser>
        <c:dLbls>
          <c:dLblPos val="ctr"/>
          <c:showLegendKey val="0"/>
          <c:showVal val="1"/>
          <c:showCatName val="0"/>
          <c:showSerName val="0"/>
          <c:showPercent val="0"/>
          <c:showBubbleSize val="0"/>
        </c:dLbls>
        <c:gapWidth val="150"/>
        <c:overlap val="100"/>
        <c:axId val="282405808"/>
        <c:axId val="282413968"/>
      </c:barChart>
      <c:catAx>
        <c:axId val="282405808"/>
        <c:scaling>
          <c:orientation val="minMax"/>
        </c:scaling>
        <c:delete val="1"/>
        <c:axPos val="l"/>
        <c:numFmt formatCode="General" sourceLinked="1"/>
        <c:majorTickMark val="none"/>
        <c:minorTickMark val="none"/>
        <c:tickLblPos val="nextTo"/>
        <c:crossAx val="282413968"/>
        <c:crosses val="autoZero"/>
        <c:auto val="1"/>
        <c:lblAlgn val="ctr"/>
        <c:lblOffset val="100"/>
        <c:noMultiLvlLbl val="0"/>
      </c:catAx>
      <c:valAx>
        <c:axId val="282413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4058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71550174060442E-2"/>
          <c:y val="3.0849018757343787E-2"/>
          <c:w val="0.94862844982593952"/>
          <c:h val="0.92887848963774355"/>
        </c:manualLayout>
      </c:layout>
      <c:barChart>
        <c:barDir val="col"/>
        <c:grouping val="clustered"/>
        <c:varyColors val="0"/>
        <c:ser>
          <c:idx val="0"/>
          <c:order val="0"/>
          <c:spPr>
            <a:solidFill>
              <a:schemeClr val="accent2">
                <a:lumMod val="20000"/>
                <a:lumOff val="80000"/>
              </a:schemeClr>
            </a:solidFill>
            <a:ln>
              <a:noFill/>
            </a:ln>
            <a:effectLst/>
          </c:spPr>
          <c:invertIfNegative val="0"/>
          <c:dPt>
            <c:idx val="2"/>
            <c:invertIfNegative val="0"/>
            <c:bubble3D val="0"/>
            <c:spPr>
              <a:solidFill>
                <a:srgbClr val="BC89B4"/>
              </a:solidFill>
              <a:ln>
                <a:noFill/>
              </a:ln>
              <a:effectLst/>
            </c:spPr>
            <c:extLst>
              <c:ext xmlns:c16="http://schemas.microsoft.com/office/drawing/2014/chart" uri="{C3380CC4-5D6E-409C-BE32-E72D297353CC}">
                <c16:uniqueId val="{00000004-4B36-954B-84FA-3A49E1099683}"/>
              </c:ext>
            </c:extLst>
          </c:dPt>
          <c:val>
            <c:numRef>
              <c:f>'T1'!$W$68:$Y$68</c:f>
              <c:numCache>
                <c:formatCode>0.0</c:formatCode>
                <c:ptCount val="3"/>
                <c:pt idx="0">
                  <c:v>35.54</c:v>
                </c:pt>
                <c:pt idx="1">
                  <c:v>31.04</c:v>
                </c:pt>
                <c:pt idx="2">
                  <c:v>19.690000000000001</c:v>
                </c:pt>
              </c:numCache>
            </c:numRef>
          </c:val>
          <c:extLst>
            <c:ext xmlns:c16="http://schemas.microsoft.com/office/drawing/2014/chart" uri="{C3380CC4-5D6E-409C-BE32-E72D297353CC}">
              <c16:uniqueId val="{00000000-4B36-954B-84FA-3A49E1099683}"/>
            </c:ext>
          </c:extLst>
        </c:ser>
        <c:ser>
          <c:idx val="1"/>
          <c:order val="1"/>
          <c:spPr>
            <a:solidFill>
              <a:schemeClr val="accent2">
                <a:lumMod val="60000"/>
                <a:lumOff val="40000"/>
              </a:schemeClr>
            </a:solidFill>
            <a:ln>
              <a:noFill/>
            </a:ln>
            <a:effectLst/>
          </c:spPr>
          <c:invertIfNegative val="0"/>
          <c:dPt>
            <c:idx val="2"/>
            <c:invertIfNegative val="0"/>
            <c:bubble3D val="0"/>
            <c:spPr>
              <a:solidFill>
                <a:srgbClr val="A02B93"/>
              </a:solidFill>
              <a:ln>
                <a:noFill/>
              </a:ln>
              <a:effectLst/>
            </c:spPr>
            <c:extLst>
              <c:ext xmlns:c16="http://schemas.microsoft.com/office/drawing/2014/chart" uri="{C3380CC4-5D6E-409C-BE32-E72D297353CC}">
                <c16:uniqueId val="{00000005-4B36-954B-84FA-3A49E1099683}"/>
              </c:ext>
            </c:extLst>
          </c:dPt>
          <c:val>
            <c:numRef>
              <c:f>'T1'!$W$69:$Y$69</c:f>
              <c:numCache>
                <c:formatCode>0.0</c:formatCode>
                <c:ptCount val="3"/>
                <c:pt idx="0">
                  <c:v>15.9</c:v>
                </c:pt>
                <c:pt idx="1">
                  <c:v>24.05</c:v>
                </c:pt>
                <c:pt idx="2">
                  <c:v>36.69</c:v>
                </c:pt>
              </c:numCache>
            </c:numRef>
          </c:val>
          <c:extLst>
            <c:ext xmlns:c16="http://schemas.microsoft.com/office/drawing/2014/chart" uri="{C3380CC4-5D6E-409C-BE32-E72D297353CC}">
              <c16:uniqueId val="{00000001-4B36-954B-84FA-3A49E1099683}"/>
            </c:ext>
          </c:extLst>
        </c:ser>
        <c:ser>
          <c:idx val="2"/>
          <c:order val="2"/>
          <c:spPr>
            <a:solidFill>
              <a:schemeClr val="accent2">
                <a:lumMod val="75000"/>
              </a:schemeClr>
            </a:solidFill>
            <a:ln>
              <a:noFill/>
            </a:ln>
            <a:effectLst/>
          </c:spPr>
          <c:invertIfNegative val="0"/>
          <c:dPt>
            <c:idx val="2"/>
            <c:invertIfNegative val="0"/>
            <c:bubble3D val="0"/>
            <c:spPr>
              <a:solidFill>
                <a:schemeClr val="accent5">
                  <a:lumMod val="50000"/>
                </a:schemeClr>
              </a:solidFill>
              <a:ln>
                <a:noFill/>
              </a:ln>
              <a:effectLst/>
            </c:spPr>
            <c:extLst>
              <c:ext xmlns:c16="http://schemas.microsoft.com/office/drawing/2014/chart" uri="{C3380CC4-5D6E-409C-BE32-E72D297353CC}">
                <c16:uniqueId val="{00000006-4B36-954B-84FA-3A49E1099683}"/>
              </c:ext>
            </c:extLst>
          </c:dPt>
          <c:val>
            <c:numRef>
              <c:f>'T1'!$W$70:$Y$70</c:f>
              <c:numCache>
                <c:formatCode>0.0</c:formatCode>
                <c:ptCount val="3"/>
                <c:pt idx="0">
                  <c:v>10.25</c:v>
                </c:pt>
                <c:pt idx="1">
                  <c:v>16.579999999999998</c:v>
                </c:pt>
                <c:pt idx="2">
                  <c:v>29.47</c:v>
                </c:pt>
              </c:numCache>
            </c:numRef>
          </c:val>
          <c:extLst>
            <c:ext xmlns:c16="http://schemas.microsoft.com/office/drawing/2014/chart" uri="{C3380CC4-5D6E-409C-BE32-E72D297353CC}">
              <c16:uniqueId val="{00000002-4B36-954B-84FA-3A49E1099683}"/>
            </c:ext>
          </c:extLst>
        </c:ser>
        <c:dLbls>
          <c:showLegendKey val="0"/>
          <c:showVal val="0"/>
          <c:showCatName val="0"/>
          <c:showSerName val="0"/>
          <c:showPercent val="0"/>
          <c:showBubbleSize val="0"/>
        </c:dLbls>
        <c:gapWidth val="219"/>
        <c:overlap val="-27"/>
        <c:axId val="392288703"/>
        <c:axId val="392374879"/>
      </c:barChart>
      <c:catAx>
        <c:axId val="392288703"/>
        <c:scaling>
          <c:orientation val="minMax"/>
        </c:scaling>
        <c:delete val="1"/>
        <c:axPos val="b"/>
        <c:majorTickMark val="none"/>
        <c:minorTickMark val="none"/>
        <c:tickLblPos val="nextTo"/>
        <c:crossAx val="392374879"/>
        <c:crosses val="autoZero"/>
        <c:auto val="1"/>
        <c:lblAlgn val="ctr"/>
        <c:lblOffset val="100"/>
        <c:noMultiLvlLbl val="0"/>
      </c:catAx>
      <c:valAx>
        <c:axId val="392374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392288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6293268008165643"/>
          <c:y val="3.3268796992481205E-2"/>
          <c:w val="0.7042999358413532"/>
          <c:h val="0.72953717627401848"/>
        </c:manualLayout>
      </c:layout>
      <c:barChart>
        <c:barDir val="bar"/>
        <c:grouping val="percentStacked"/>
        <c:varyColors val="0"/>
        <c:ser>
          <c:idx val="3"/>
          <c:order val="0"/>
          <c:tx>
            <c:strRef>
              <c:f>'[CHEO_tabs_final_calculated_12 Apr 2024_EN_01.xlsx]C_household'!$A$32</c:f>
              <c:strCache>
                <c:ptCount val="1"/>
                <c:pt idx="0">
                  <c:v>  Lowest</c:v>
                </c:pt>
              </c:strCache>
            </c:strRef>
          </c:tx>
          <c:spPr>
            <a:solidFill>
              <a:schemeClr val="accent2">
                <a:shade val="90000"/>
              </a:schemeClr>
            </a:solidFill>
            <a:ln>
              <a:noFill/>
            </a:ln>
            <a:effectLst/>
          </c:spPr>
          <c:invertIfNegative val="0"/>
          <c:dPt>
            <c:idx val="0"/>
            <c:invertIfNegative val="0"/>
            <c:bubble3D val="0"/>
            <c:spPr>
              <a:solidFill>
                <a:srgbClr val="781D6E"/>
              </a:solidFill>
              <a:ln>
                <a:noFill/>
              </a:ln>
              <a:effectLst/>
            </c:spPr>
            <c:extLst>
              <c:ext xmlns:c16="http://schemas.microsoft.com/office/drawing/2014/chart" uri="{C3380CC4-5D6E-409C-BE32-E72D297353CC}">
                <c16:uniqueId val="{00000000-C9DF-4049-9217-DD1546C64905}"/>
              </c:ext>
            </c:extLst>
          </c:dPt>
          <c:dPt>
            <c:idx val="1"/>
            <c:invertIfNegative val="0"/>
            <c:bubble3D val="0"/>
            <c:spPr>
              <a:solidFill>
                <a:srgbClr val="80340E"/>
              </a:solidFill>
              <a:ln>
                <a:noFill/>
              </a:ln>
              <a:effectLst/>
            </c:spPr>
            <c:extLst>
              <c:ext xmlns:c16="http://schemas.microsoft.com/office/drawing/2014/chart" uri="{C3380CC4-5D6E-409C-BE32-E72D297353CC}">
                <c16:uniqueId val="{0000000A-C9DF-4049-9217-DD1546C64905}"/>
              </c:ext>
            </c:extLst>
          </c:dPt>
          <c:dPt>
            <c:idx val="2"/>
            <c:invertIfNegative val="0"/>
            <c:bubble3D val="0"/>
            <c:spPr>
              <a:solidFill>
                <a:srgbClr val="80340E"/>
              </a:solidFill>
              <a:ln>
                <a:noFill/>
              </a:ln>
              <a:effectLst/>
            </c:spPr>
            <c:extLst>
              <c:ext xmlns:c16="http://schemas.microsoft.com/office/drawing/2014/chart" uri="{C3380CC4-5D6E-409C-BE32-E72D297353CC}">
                <c16:uniqueId val="{00000009-C9DF-4049-9217-DD1546C6490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'[CHEO_tabs_final_calculated_12 Apr 2024_EN_01.xlsx]C_household'!$B$31:$D$31</c:f>
              <c:strCache>
                <c:ptCount val="3"/>
                <c:pt idx="0">
                  <c:v>Children in Canada 
who were not living in a foster home</c:v>
                </c:pt>
                <c:pt idx="1">
                  <c:v>Census identified FN Children 
who were not living in a foster home</c:v>
                </c:pt>
                <c:pt idx="2">
                  <c:v>Census identified FN Children
who lived in a foster home</c:v>
                </c:pt>
              </c:strCache>
            </c:strRef>
          </c:cat>
          <c:val>
            <c:numRef>
              <c:f>'[CHEO_tabs_final_calculated_12 Apr 2024_EN_01.xlsx]C_household'!$B$32:$D$32</c:f>
              <c:numCache>
                <c:formatCode>0.0</c:formatCode>
                <c:ptCount val="3"/>
                <c:pt idx="0">
                  <c:v>19.670000000000051</c:v>
                </c:pt>
                <c:pt idx="1">
                  <c:v>43.67</c:v>
                </c:pt>
                <c:pt idx="2">
                  <c:v>36.06</c:v>
                </c:pt>
              </c:numCache>
            </c:numRef>
          </c:val>
          <c:extLst>
            <c:ext xmlns:c16="http://schemas.microsoft.com/office/drawing/2014/chart" uri="{C3380CC4-5D6E-409C-BE32-E72D297353CC}">
              <c16:uniqueId val="{00000000-F7B3-4C95-BB34-336D911E4141}"/>
            </c:ext>
          </c:extLst>
        </c:ser>
        <c:ser>
          <c:idx val="4"/>
          <c:order val="1"/>
          <c:tx>
            <c:strRef>
              <c:f>'[CHEO_tabs_final_calculated_12 Apr 2024_EN_01.xlsx]C_household'!$A$33</c:f>
              <c:strCache>
                <c:ptCount val="1"/>
                <c:pt idx="0">
                  <c:v>  2nd</c:v>
                </c:pt>
              </c:strCache>
            </c:strRef>
          </c:tx>
          <c:spPr>
            <a:solidFill>
              <a:schemeClr val="accent2">
                <a:shade val="70000"/>
              </a:schemeClr>
            </a:solidFill>
            <a:ln>
              <a:noFill/>
            </a:ln>
            <a:effectLst/>
          </c:spPr>
          <c:invertIfNegative val="0"/>
          <c:dPt>
            <c:idx val="0"/>
            <c:invertIfNegative val="0"/>
            <c:bubble3D val="0"/>
            <c:spPr>
              <a:solidFill>
                <a:srgbClr val="8D2482"/>
              </a:solidFill>
              <a:ln>
                <a:noFill/>
              </a:ln>
              <a:effectLst/>
            </c:spPr>
            <c:extLst>
              <c:ext xmlns:c16="http://schemas.microsoft.com/office/drawing/2014/chart" uri="{C3380CC4-5D6E-409C-BE32-E72D297353CC}">
                <c16:uniqueId val="{00000001-C9DF-4049-9217-DD1546C64905}"/>
              </c:ext>
            </c:extLst>
          </c:dPt>
          <c:dPt>
            <c:idx val="1"/>
            <c:invertIfNegative val="0"/>
            <c:bubble3D val="0"/>
            <c:spPr>
              <a:solidFill>
                <a:srgbClr val="C75F29"/>
              </a:solidFill>
              <a:ln>
                <a:noFill/>
              </a:ln>
              <a:effectLst/>
            </c:spPr>
            <c:extLst>
              <c:ext xmlns:c16="http://schemas.microsoft.com/office/drawing/2014/chart" uri="{C3380CC4-5D6E-409C-BE32-E72D297353CC}">
                <c16:uniqueId val="{0000000B-C9DF-4049-9217-DD1546C64905}"/>
              </c:ext>
            </c:extLst>
          </c:dPt>
          <c:dPt>
            <c:idx val="2"/>
            <c:invertIfNegative val="0"/>
            <c:bubble3D val="0"/>
            <c:spPr>
              <a:solidFill>
                <a:srgbClr val="C75F29"/>
              </a:solidFill>
              <a:ln>
                <a:noFill/>
              </a:ln>
              <a:effectLst/>
            </c:spPr>
            <c:extLst>
              <c:ext xmlns:c16="http://schemas.microsoft.com/office/drawing/2014/chart" uri="{C3380CC4-5D6E-409C-BE32-E72D297353CC}">
                <c16:uniqueId val="{0000000C-C9DF-4049-9217-DD1546C6490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'[CHEO_tabs_final_calculated_12 Apr 2024_EN_01.xlsx]C_household'!$B$31:$D$31</c:f>
              <c:strCache>
                <c:ptCount val="3"/>
                <c:pt idx="0">
                  <c:v>Children in Canada 
who were not living in a foster home</c:v>
                </c:pt>
                <c:pt idx="1">
                  <c:v>Census identified FN Children 
who were not living in a foster home</c:v>
                </c:pt>
                <c:pt idx="2">
                  <c:v>Census identified FN Children
who lived in a foster home</c:v>
                </c:pt>
              </c:strCache>
            </c:strRef>
          </c:cat>
          <c:val>
            <c:numRef>
              <c:f>'[CHEO_tabs_final_calculated_12 Apr 2024_EN_01.xlsx]C_household'!$B$33:$D$33</c:f>
              <c:numCache>
                <c:formatCode>0.0</c:formatCode>
                <c:ptCount val="3"/>
                <c:pt idx="0">
                  <c:v>20.370000000000051</c:v>
                </c:pt>
                <c:pt idx="1">
                  <c:v>24.03</c:v>
                </c:pt>
                <c:pt idx="2">
                  <c:v>25.91</c:v>
                </c:pt>
              </c:numCache>
            </c:numRef>
          </c:val>
          <c:extLst>
            <c:ext xmlns:c16="http://schemas.microsoft.com/office/drawing/2014/chart" uri="{C3380CC4-5D6E-409C-BE32-E72D297353CC}">
              <c16:uniqueId val="{00000001-F7B3-4C95-BB34-336D911E4141}"/>
            </c:ext>
          </c:extLst>
        </c:ser>
        <c:ser>
          <c:idx val="5"/>
          <c:order val="2"/>
          <c:tx>
            <c:strRef>
              <c:f>'[CHEO_tabs_final_calculated_12 Apr 2024_EN_01.xlsx]C_household'!$A$34</c:f>
              <c:strCache>
                <c:ptCount val="1"/>
                <c:pt idx="0">
                  <c:v>  3rd</c:v>
                </c:pt>
              </c:strCache>
            </c:strRef>
          </c:tx>
          <c:spPr>
            <a:solidFill>
              <a:schemeClr val="accent2">
                <a:shade val="50000"/>
              </a:schemeClr>
            </a:solidFill>
            <a:ln>
              <a:noFill/>
            </a:ln>
            <a:effectLst/>
          </c:spPr>
          <c:invertIfNegative val="0"/>
          <c:dPt>
            <c:idx val="0"/>
            <c:invertIfNegative val="0"/>
            <c:bubble3D val="0"/>
            <c:spPr>
              <a:solidFill>
                <a:srgbClr val="A02B93"/>
              </a:solidFill>
              <a:ln>
                <a:noFill/>
              </a:ln>
              <a:effectLst/>
            </c:spPr>
            <c:extLst>
              <c:ext xmlns:c16="http://schemas.microsoft.com/office/drawing/2014/chart" uri="{C3380CC4-5D6E-409C-BE32-E72D297353CC}">
                <c16:uniqueId val="{00000002-C9DF-4049-9217-DD1546C64905}"/>
              </c:ext>
            </c:extLst>
          </c:dPt>
          <c:dPt>
            <c:idx val="1"/>
            <c:invertIfNegative val="0"/>
            <c:bubble3D val="0"/>
            <c:spPr>
              <a:solidFill>
                <a:srgbClr val="E97132"/>
              </a:solidFill>
              <a:ln>
                <a:noFill/>
              </a:ln>
              <a:effectLst/>
            </c:spPr>
            <c:extLst>
              <c:ext xmlns:c16="http://schemas.microsoft.com/office/drawing/2014/chart" uri="{C3380CC4-5D6E-409C-BE32-E72D297353CC}">
                <c16:uniqueId val="{0000000E-C9DF-4049-9217-DD1546C64905}"/>
              </c:ext>
            </c:extLst>
          </c:dPt>
          <c:dPt>
            <c:idx val="2"/>
            <c:invertIfNegative val="0"/>
            <c:bubble3D val="0"/>
            <c:spPr>
              <a:solidFill>
                <a:srgbClr val="E97132"/>
              </a:solidFill>
              <a:ln>
                <a:noFill/>
              </a:ln>
              <a:effectLst/>
            </c:spPr>
            <c:extLst>
              <c:ext xmlns:c16="http://schemas.microsoft.com/office/drawing/2014/chart" uri="{C3380CC4-5D6E-409C-BE32-E72D297353CC}">
                <c16:uniqueId val="{0000000D-C9DF-4049-9217-DD1546C6490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'[CHEO_tabs_final_calculated_12 Apr 2024_EN_01.xlsx]C_household'!$B$31:$D$31</c:f>
              <c:strCache>
                <c:ptCount val="3"/>
                <c:pt idx="0">
                  <c:v>Children in Canada 
who were not living in a foster home</c:v>
                </c:pt>
                <c:pt idx="1">
                  <c:v>Census identified FN Children 
who were not living in a foster home</c:v>
                </c:pt>
                <c:pt idx="2">
                  <c:v>Census identified FN Children
who lived in a foster home</c:v>
                </c:pt>
              </c:strCache>
            </c:strRef>
          </c:cat>
          <c:val>
            <c:numRef>
              <c:f>'[CHEO_tabs_final_calculated_12 Apr 2024_EN_01.xlsx]C_household'!$B$34:$D$34</c:f>
              <c:numCache>
                <c:formatCode>0.0</c:formatCode>
                <c:ptCount val="3"/>
                <c:pt idx="0">
                  <c:v>20.310000000000048</c:v>
                </c:pt>
                <c:pt idx="1">
                  <c:v>14.82</c:v>
                </c:pt>
                <c:pt idx="2">
                  <c:v>20.239999999999998</c:v>
                </c:pt>
              </c:numCache>
            </c:numRef>
          </c:val>
          <c:extLst>
            <c:ext xmlns:c16="http://schemas.microsoft.com/office/drawing/2014/chart" uri="{C3380CC4-5D6E-409C-BE32-E72D297353CC}">
              <c16:uniqueId val="{00000002-F7B3-4C95-BB34-336D911E4141}"/>
            </c:ext>
          </c:extLst>
        </c:ser>
        <c:ser>
          <c:idx val="0"/>
          <c:order val="3"/>
          <c:tx>
            <c:strRef>
              <c:f>'[CHEO_tabs_final_calculated_12 Apr 2024_EN_01.xlsx]C_household'!$A$35</c:f>
              <c:strCache>
                <c:ptCount val="1"/>
                <c:pt idx="0">
                  <c:v>  4th</c:v>
                </c:pt>
              </c:strCache>
            </c:strRef>
          </c:tx>
          <c:spPr>
            <a:solidFill>
              <a:schemeClr val="accent2">
                <a:tint val="50000"/>
              </a:schemeClr>
            </a:solidFill>
            <a:ln>
              <a:noFill/>
            </a:ln>
            <a:effectLst/>
          </c:spPr>
          <c:invertIfNegative val="0"/>
          <c:dPt>
            <c:idx val="0"/>
            <c:invertIfNegative val="0"/>
            <c:bubble3D val="0"/>
            <c:spPr>
              <a:solidFill>
                <a:srgbClr val="BC89B4"/>
              </a:solidFill>
              <a:ln>
                <a:noFill/>
              </a:ln>
              <a:effectLst/>
            </c:spPr>
            <c:extLst>
              <c:ext xmlns:c16="http://schemas.microsoft.com/office/drawing/2014/chart" uri="{C3380CC4-5D6E-409C-BE32-E72D297353CC}">
                <c16:uniqueId val="{00000003-C9DF-4049-9217-DD1546C64905}"/>
              </c:ext>
            </c:extLst>
          </c:dPt>
          <c:dPt>
            <c:idx val="1"/>
            <c:invertIfNegative val="0"/>
            <c:bubble3D val="0"/>
            <c:spPr>
              <a:solidFill>
                <a:srgbClr val="F2AA85"/>
              </a:solidFill>
              <a:ln>
                <a:noFill/>
              </a:ln>
              <a:effectLst/>
            </c:spPr>
            <c:extLst>
              <c:ext xmlns:c16="http://schemas.microsoft.com/office/drawing/2014/chart" uri="{C3380CC4-5D6E-409C-BE32-E72D297353CC}">
                <c16:uniqueId val="{00000007-C9DF-4049-9217-DD1546C64905}"/>
              </c:ext>
            </c:extLst>
          </c:dPt>
          <c:dPt>
            <c:idx val="2"/>
            <c:invertIfNegative val="0"/>
            <c:bubble3D val="0"/>
            <c:spPr>
              <a:solidFill>
                <a:srgbClr val="F2AA85"/>
              </a:solidFill>
              <a:ln>
                <a:noFill/>
              </a:ln>
              <a:effectLst/>
            </c:spPr>
            <c:extLst>
              <c:ext xmlns:c16="http://schemas.microsoft.com/office/drawing/2014/chart" uri="{C3380CC4-5D6E-409C-BE32-E72D297353CC}">
                <c16:uniqueId val="{00000008-C9DF-4049-9217-DD1546C6490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'[CHEO_tabs_final_calculated_12 Apr 2024_EN_01.xlsx]C_household'!$B$31:$D$31</c:f>
              <c:strCache>
                <c:ptCount val="3"/>
                <c:pt idx="0">
                  <c:v>Children in Canada 
who were not living in a foster home</c:v>
                </c:pt>
                <c:pt idx="1">
                  <c:v>Census identified FN Children 
who were not living in a foster home</c:v>
                </c:pt>
                <c:pt idx="2">
                  <c:v>Census identified FN Children
who lived in a foster home</c:v>
                </c:pt>
              </c:strCache>
            </c:strRef>
          </c:cat>
          <c:val>
            <c:numRef>
              <c:f>'[CHEO_tabs_final_calculated_12 Apr 2024_EN_01.xlsx]C_household'!$B$35:$D$35</c:f>
              <c:numCache>
                <c:formatCode>0.0</c:formatCode>
                <c:ptCount val="3"/>
                <c:pt idx="0">
                  <c:v>20.00000000000005</c:v>
                </c:pt>
                <c:pt idx="1">
                  <c:v>10.52</c:v>
                </c:pt>
                <c:pt idx="2">
                  <c:v>11.15</c:v>
                </c:pt>
              </c:numCache>
            </c:numRef>
          </c:val>
          <c:extLst>
            <c:ext xmlns:c16="http://schemas.microsoft.com/office/drawing/2014/chart" uri="{C3380CC4-5D6E-409C-BE32-E72D297353CC}">
              <c16:uniqueId val="{00000003-F7B3-4C95-BB34-336D911E4141}"/>
            </c:ext>
          </c:extLst>
        </c:ser>
        <c:ser>
          <c:idx val="1"/>
          <c:order val="4"/>
          <c:tx>
            <c:strRef>
              <c:f>'[CHEO_tabs_final_calculated_12 Apr 2024_EN_01.xlsx]C_household'!$A$36</c:f>
              <c:strCache>
                <c:ptCount val="1"/>
                <c:pt idx="0">
                  <c:v>  Highest</c:v>
                </c:pt>
              </c:strCache>
            </c:strRef>
          </c:tx>
          <c:spPr>
            <a:solidFill>
              <a:schemeClr val="accent2">
                <a:tint val="70000"/>
              </a:schemeClr>
            </a:solidFill>
            <a:ln>
              <a:noFill/>
            </a:ln>
            <a:effectLst/>
          </c:spPr>
          <c:invertIfNegative val="0"/>
          <c:dPt>
            <c:idx val="0"/>
            <c:invertIfNegative val="0"/>
            <c:bubble3D val="0"/>
            <c:spPr>
              <a:solidFill>
                <a:srgbClr val="D3B7CE"/>
              </a:solidFill>
              <a:ln>
                <a:noFill/>
              </a:ln>
              <a:effectLst/>
            </c:spPr>
            <c:extLst>
              <c:ext xmlns:c16="http://schemas.microsoft.com/office/drawing/2014/chart" uri="{C3380CC4-5D6E-409C-BE32-E72D297353CC}">
                <c16:uniqueId val="{00000004-C9DF-4049-9217-DD1546C64905}"/>
              </c:ext>
            </c:extLst>
          </c:dPt>
          <c:dPt>
            <c:idx val="1"/>
            <c:invertIfNegative val="0"/>
            <c:bubble3D val="0"/>
            <c:spPr>
              <a:solidFill>
                <a:srgbClr val="F6C6AD"/>
              </a:solidFill>
              <a:ln>
                <a:noFill/>
              </a:ln>
              <a:effectLst/>
            </c:spPr>
            <c:extLst>
              <c:ext xmlns:c16="http://schemas.microsoft.com/office/drawing/2014/chart" uri="{C3380CC4-5D6E-409C-BE32-E72D297353CC}">
                <c16:uniqueId val="{00000005-C9DF-4049-9217-DD1546C64905}"/>
              </c:ext>
            </c:extLst>
          </c:dPt>
          <c:dPt>
            <c:idx val="2"/>
            <c:invertIfNegative val="0"/>
            <c:bubble3D val="0"/>
            <c:spPr>
              <a:solidFill>
                <a:srgbClr val="F6C6AD"/>
              </a:solidFill>
              <a:ln>
                <a:noFill/>
              </a:ln>
              <a:effectLst/>
            </c:spPr>
            <c:extLst>
              <c:ext xmlns:c16="http://schemas.microsoft.com/office/drawing/2014/chart" uri="{C3380CC4-5D6E-409C-BE32-E72D297353CC}">
                <c16:uniqueId val="{00000006-C9DF-4049-9217-DD1546C6490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'[CHEO_tabs_final_calculated_12 Apr 2024_EN_01.xlsx]C_household'!$B$31:$D$31</c:f>
              <c:strCache>
                <c:ptCount val="3"/>
                <c:pt idx="0">
                  <c:v>Children in Canada 
who were not living in a foster home</c:v>
                </c:pt>
                <c:pt idx="1">
                  <c:v>Census identified FN Children 
who were not living in a foster home</c:v>
                </c:pt>
                <c:pt idx="2">
                  <c:v>Census identified FN Children
who lived in a foster home</c:v>
                </c:pt>
              </c:strCache>
            </c:strRef>
          </c:cat>
          <c:val>
            <c:numRef>
              <c:f>'[CHEO_tabs_final_calculated_12 Apr 2024_EN_01.xlsx]C_household'!$B$36:$D$36</c:f>
              <c:numCache>
                <c:formatCode>0.0</c:formatCode>
                <c:ptCount val="3"/>
                <c:pt idx="0">
                  <c:v>19.650000000000048</c:v>
                </c:pt>
                <c:pt idx="1">
                  <c:v>6.96</c:v>
                </c:pt>
                <c:pt idx="2">
                  <c:v>6.63</c:v>
                </c:pt>
              </c:numCache>
            </c:numRef>
          </c:val>
          <c:extLst>
            <c:ext xmlns:c16="http://schemas.microsoft.com/office/drawing/2014/chart" uri="{C3380CC4-5D6E-409C-BE32-E72D297353CC}">
              <c16:uniqueId val="{00000004-F7B3-4C95-BB34-336D911E4141}"/>
            </c:ext>
          </c:extLst>
        </c:ser>
        <c:dLbls>
          <c:dLblPos val="ctr"/>
          <c:showLegendKey val="0"/>
          <c:showVal val="1"/>
          <c:showCatName val="0"/>
          <c:showSerName val="0"/>
          <c:showPercent val="0"/>
          <c:showBubbleSize val="0"/>
        </c:dLbls>
        <c:gapWidth val="150"/>
        <c:overlap val="100"/>
        <c:axId val="1743856976"/>
        <c:axId val="1743849296"/>
      </c:barChart>
      <c:catAx>
        <c:axId val="174385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43849296"/>
        <c:crosses val="autoZero"/>
        <c:auto val="1"/>
        <c:lblAlgn val="ctr"/>
        <c:lblOffset val="100"/>
        <c:noMultiLvlLbl val="0"/>
      </c:catAx>
      <c:valAx>
        <c:axId val="174384929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43856976"/>
        <c:crosses val="autoZero"/>
        <c:crossBetween val="between"/>
        <c:majorUnit val="1"/>
      </c:valAx>
      <c:spPr>
        <a:noFill/>
        <a:ln>
          <a:noFill/>
        </a:ln>
        <a:effectLst/>
      </c:spPr>
    </c:plotArea>
    <c:legend>
      <c:legendPos val="b"/>
      <c:layout>
        <c:manualLayout>
          <c:xMode val="edge"/>
          <c:yMode val="edge"/>
          <c:x val="0.29926703940362087"/>
          <c:y val="0.91345363408521307"/>
          <c:w val="0.40080350929321523"/>
          <c:h val="8.0066293023415738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chart>
  <c:spPr>
    <a:noFill/>
    <a:ln w="12700" cap="flat" cmpd="sng" algn="ctr">
      <a:noFill/>
      <a:prstDash val="solid"/>
      <a:miter lim="800000"/>
    </a:ln>
    <a:effectLst/>
  </c:spPr>
  <c:txPr>
    <a:bodyPr/>
    <a:lstStyle/>
    <a:p>
      <a:pPr>
        <a:defRPr sz="1400">
          <a:solidFill>
            <a:sysClr val="windowText" lastClr="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CFC5-5246-98FD-8496C2F52BC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FC5-5246-98FD-8496C2F52BC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CFC5-5246-98FD-8496C2F52BC4}"/>
              </c:ext>
            </c:extLst>
          </c:dPt>
          <c:cat>
            <c:strRef>
              <c:f>'T1'!$V$79:$V$81</c:f>
              <c:strCache>
                <c:ptCount val="3"/>
                <c:pt idx="0">
                  <c:v>Canadian</c:v>
                </c:pt>
                <c:pt idx="1">
                  <c:v>FN  </c:v>
                </c:pt>
                <c:pt idx="2">
                  <c:v>FN in foster home</c:v>
                </c:pt>
              </c:strCache>
            </c:strRef>
          </c:cat>
          <c:val>
            <c:numRef>
              <c:f>'T1'!$W$79:$W$81</c:f>
              <c:numCache>
                <c:formatCode>General</c:formatCode>
                <c:ptCount val="3"/>
                <c:pt idx="0">
                  <c:v>9</c:v>
                </c:pt>
                <c:pt idx="1">
                  <c:v>28</c:v>
                </c:pt>
                <c:pt idx="2">
                  <c:v>18</c:v>
                </c:pt>
              </c:numCache>
            </c:numRef>
          </c:val>
          <c:extLst>
            <c:ext xmlns:c16="http://schemas.microsoft.com/office/drawing/2014/chart" uri="{C3380CC4-5D6E-409C-BE32-E72D297353CC}">
              <c16:uniqueId val="{00000006-CFC5-5246-98FD-8496C2F52BC4}"/>
            </c:ext>
          </c:extLst>
        </c:ser>
        <c:ser>
          <c:idx val="1"/>
          <c:order val="1"/>
          <c:spPr>
            <a:solidFill>
              <a:schemeClr val="bg2"/>
            </a:solidFill>
            <a:ln>
              <a:noFill/>
            </a:ln>
            <a:effectLst/>
          </c:spPr>
          <c:invertIfNegative val="0"/>
          <c:cat>
            <c:strRef>
              <c:f>'T1'!$V$79:$V$81</c:f>
              <c:strCache>
                <c:ptCount val="3"/>
                <c:pt idx="0">
                  <c:v>Canadian</c:v>
                </c:pt>
                <c:pt idx="1">
                  <c:v>FN  </c:v>
                </c:pt>
                <c:pt idx="2">
                  <c:v>FN in foster home</c:v>
                </c:pt>
              </c:strCache>
            </c:strRef>
          </c:cat>
          <c:val>
            <c:numRef>
              <c:f>'T1'!$X$79:$X$81</c:f>
              <c:numCache>
                <c:formatCode>General</c:formatCode>
                <c:ptCount val="3"/>
                <c:pt idx="0">
                  <c:v>92</c:v>
                </c:pt>
                <c:pt idx="1">
                  <c:v>72</c:v>
                </c:pt>
                <c:pt idx="2">
                  <c:v>82</c:v>
                </c:pt>
              </c:numCache>
            </c:numRef>
          </c:val>
          <c:extLst>
            <c:ext xmlns:c16="http://schemas.microsoft.com/office/drawing/2014/chart" uri="{C3380CC4-5D6E-409C-BE32-E72D297353CC}">
              <c16:uniqueId val="{00000007-CFC5-5246-98FD-8496C2F52BC4}"/>
            </c:ext>
          </c:extLst>
        </c:ser>
        <c:dLbls>
          <c:showLegendKey val="0"/>
          <c:showVal val="0"/>
          <c:showCatName val="0"/>
          <c:showSerName val="0"/>
          <c:showPercent val="0"/>
          <c:showBubbleSize val="0"/>
        </c:dLbls>
        <c:gapWidth val="150"/>
        <c:overlap val="100"/>
        <c:axId val="404165935"/>
        <c:axId val="404167647"/>
      </c:barChart>
      <c:catAx>
        <c:axId val="404165935"/>
        <c:scaling>
          <c:orientation val="minMax"/>
        </c:scaling>
        <c:delete val="1"/>
        <c:axPos val="l"/>
        <c:numFmt formatCode="General" sourceLinked="1"/>
        <c:majorTickMark val="none"/>
        <c:minorTickMark val="none"/>
        <c:tickLblPos val="nextTo"/>
        <c:crossAx val="404167647"/>
        <c:crosses val="autoZero"/>
        <c:auto val="1"/>
        <c:lblAlgn val="ctr"/>
        <c:lblOffset val="100"/>
        <c:noMultiLvlLbl val="0"/>
      </c:catAx>
      <c:valAx>
        <c:axId val="4041676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0416593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78928902606121E-2"/>
          <c:y val="2.528796168575128E-2"/>
          <c:w val="0.86446743400787107"/>
          <c:h val="0.85109818480057375"/>
        </c:manualLayout>
      </c:layout>
      <c:barChart>
        <c:barDir val="bar"/>
        <c:grouping val="percentStacked"/>
        <c:varyColors val="0"/>
        <c:ser>
          <c:idx val="0"/>
          <c:order val="0"/>
          <c:spPr>
            <a:solidFill>
              <a:schemeClr val="accent2"/>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2-2D79-004C-89AC-0512F6E323EB}"/>
              </c:ext>
            </c:extLst>
          </c:dPt>
          <c:cat>
            <c:strRef>
              <c:f>'T1'!$AA$79:$AA$81</c:f>
              <c:strCache>
                <c:ptCount val="3"/>
                <c:pt idx="0">
                  <c:v>Canadian</c:v>
                </c:pt>
                <c:pt idx="1">
                  <c:v>FN  </c:v>
                </c:pt>
                <c:pt idx="2">
                  <c:v>FN in foster home</c:v>
                </c:pt>
              </c:strCache>
            </c:strRef>
          </c:cat>
          <c:val>
            <c:numRef>
              <c:f>'T1'!$AB$79:$AB$81</c:f>
              <c:numCache>
                <c:formatCode>General</c:formatCode>
                <c:ptCount val="3"/>
                <c:pt idx="0">
                  <c:v>16.2</c:v>
                </c:pt>
                <c:pt idx="1">
                  <c:v>33.200000000000003</c:v>
                </c:pt>
                <c:pt idx="2">
                  <c:v>27.3</c:v>
                </c:pt>
              </c:numCache>
            </c:numRef>
          </c:val>
          <c:extLst>
            <c:ext xmlns:c16="http://schemas.microsoft.com/office/drawing/2014/chart" uri="{C3380CC4-5D6E-409C-BE32-E72D297353CC}">
              <c16:uniqueId val="{00000000-2D79-004C-89AC-0512F6E323EB}"/>
            </c:ext>
          </c:extLst>
        </c:ser>
        <c:ser>
          <c:idx val="1"/>
          <c:order val="1"/>
          <c:spPr>
            <a:solidFill>
              <a:schemeClr val="bg2"/>
            </a:solidFill>
            <a:ln>
              <a:noFill/>
            </a:ln>
            <a:effectLst/>
          </c:spPr>
          <c:invertIfNegative val="0"/>
          <c:cat>
            <c:strRef>
              <c:f>'T1'!$AA$79:$AA$81</c:f>
              <c:strCache>
                <c:ptCount val="3"/>
                <c:pt idx="0">
                  <c:v>Canadian</c:v>
                </c:pt>
                <c:pt idx="1">
                  <c:v>FN  </c:v>
                </c:pt>
                <c:pt idx="2">
                  <c:v>FN in foster home</c:v>
                </c:pt>
              </c:strCache>
            </c:strRef>
          </c:cat>
          <c:val>
            <c:numRef>
              <c:f>'T1'!$AC$79:$AC$81</c:f>
              <c:numCache>
                <c:formatCode>General</c:formatCode>
                <c:ptCount val="3"/>
                <c:pt idx="0">
                  <c:v>83.8</c:v>
                </c:pt>
                <c:pt idx="1">
                  <c:v>66.8</c:v>
                </c:pt>
                <c:pt idx="2">
                  <c:v>72.7</c:v>
                </c:pt>
              </c:numCache>
            </c:numRef>
          </c:val>
          <c:extLst>
            <c:ext xmlns:c16="http://schemas.microsoft.com/office/drawing/2014/chart" uri="{C3380CC4-5D6E-409C-BE32-E72D297353CC}">
              <c16:uniqueId val="{00000001-2D79-004C-89AC-0512F6E323EB}"/>
            </c:ext>
          </c:extLst>
        </c:ser>
        <c:dLbls>
          <c:showLegendKey val="0"/>
          <c:showVal val="0"/>
          <c:showCatName val="0"/>
          <c:showSerName val="0"/>
          <c:showPercent val="0"/>
          <c:showBubbleSize val="0"/>
        </c:dLbls>
        <c:gapWidth val="150"/>
        <c:overlap val="100"/>
        <c:axId val="404470079"/>
        <c:axId val="404471791"/>
      </c:barChart>
      <c:catAx>
        <c:axId val="404470079"/>
        <c:scaling>
          <c:orientation val="minMax"/>
        </c:scaling>
        <c:delete val="1"/>
        <c:axPos val="l"/>
        <c:numFmt formatCode="General" sourceLinked="1"/>
        <c:majorTickMark val="none"/>
        <c:minorTickMark val="none"/>
        <c:tickLblPos val="nextTo"/>
        <c:crossAx val="404471791"/>
        <c:crosses val="autoZero"/>
        <c:auto val="1"/>
        <c:lblAlgn val="ctr"/>
        <c:lblOffset val="100"/>
        <c:noMultiLvlLbl val="0"/>
      </c:catAx>
      <c:valAx>
        <c:axId val="4044717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0447007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2"/>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2-3B03-7044-B5AB-6F071A6FC07F}"/>
              </c:ext>
            </c:extLst>
          </c:dPt>
          <c:cat>
            <c:strRef>
              <c:f>'T1'!$AE$79:$AE$81</c:f>
              <c:strCache>
                <c:ptCount val="3"/>
                <c:pt idx="0">
                  <c:v>Canadian</c:v>
                </c:pt>
                <c:pt idx="1">
                  <c:v>FN  </c:v>
                </c:pt>
                <c:pt idx="2">
                  <c:v>FN in foster home</c:v>
                </c:pt>
              </c:strCache>
            </c:strRef>
          </c:cat>
          <c:val>
            <c:numRef>
              <c:f>'T1'!$AF$79:$AF$81</c:f>
              <c:numCache>
                <c:formatCode>General</c:formatCode>
                <c:ptCount val="3"/>
                <c:pt idx="0">
                  <c:v>8.1999999999999993</c:v>
                </c:pt>
                <c:pt idx="1">
                  <c:v>21.8</c:v>
                </c:pt>
                <c:pt idx="2">
                  <c:v>17.8</c:v>
                </c:pt>
              </c:numCache>
            </c:numRef>
          </c:val>
          <c:extLst>
            <c:ext xmlns:c16="http://schemas.microsoft.com/office/drawing/2014/chart" uri="{C3380CC4-5D6E-409C-BE32-E72D297353CC}">
              <c16:uniqueId val="{00000000-3B03-7044-B5AB-6F071A6FC07F}"/>
            </c:ext>
          </c:extLst>
        </c:ser>
        <c:ser>
          <c:idx val="1"/>
          <c:order val="1"/>
          <c:spPr>
            <a:solidFill>
              <a:schemeClr val="bg2"/>
            </a:solidFill>
            <a:ln>
              <a:noFill/>
            </a:ln>
            <a:effectLst/>
          </c:spPr>
          <c:invertIfNegative val="0"/>
          <c:cat>
            <c:strRef>
              <c:f>'T1'!$AE$79:$AE$81</c:f>
              <c:strCache>
                <c:ptCount val="3"/>
                <c:pt idx="0">
                  <c:v>Canadian</c:v>
                </c:pt>
                <c:pt idx="1">
                  <c:v>FN  </c:v>
                </c:pt>
                <c:pt idx="2">
                  <c:v>FN in foster home</c:v>
                </c:pt>
              </c:strCache>
            </c:strRef>
          </c:cat>
          <c:val>
            <c:numRef>
              <c:f>'T1'!$AG$79:$AG$81</c:f>
              <c:numCache>
                <c:formatCode>General</c:formatCode>
                <c:ptCount val="3"/>
                <c:pt idx="0">
                  <c:v>91.8</c:v>
                </c:pt>
                <c:pt idx="1">
                  <c:v>78.2</c:v>
                </c:pt>
                <c:pt idx="2">
                  <c:v>82.2</c:v>
                </c:pt>
              </c:numCache>
            </c:numRef>
          </c:val>
          <c:extLst>
            <c:ext xmlns:c16="http://schemas.microsoft.com/office/drawing/2014/chart" uri="{C3380CC4-5D6E-409C-BE32-E72D297353CC}">
              <c16:uniqueId val="{00000001-3B03-7044-B5AB-6F071A6FC07F}"/>
            </c:ext>
          </c:extLst>
        </c:ser>
        <c:dLbls>
          <c:showLegendKey val="0"/>
          <c:showVal val="0"/>
          <c:showCatName val="0"/>
          <c:showSerName val="0"/>
          <c:showPercent val="0"/>
          <c:showBubbleSize val="0"/>
        </c:dLbls>
        <c:gapWidth val="150"/>
        <c:overlap val="100"/>
        <c:axId val="946732543"/>
        <c:axId val="946135391"/>
      </c:barChart>
      <c:catAx>
        <c:axId val="946732543"/>
        <c:scaling>
          <c:orientation val="minMax"/>
        </c:scaling>
        <c:delete val="1"/>
        <c:axPos val="l"/>
        <c:numFmt formatCode="General" sourceLinked="1"/>
        <c:majorTickMark val="none"/>
        <c:minorTickMark val="none"/>
        <c:tickLblPos val="nextTo"/>
        <c:crossAx val="946135391"/>
        <c:crosses val="autoZero"/>
        <c:auto val="1"/>
        <c:lblAlgn val="ctr"/>
        <c:lblOffset val="100"/>
        <c:noMultiLvlLbl val="0"/>
      </c:catAx>
      <c:valAx>
        <c:axId val="946135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4673254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819C-1C4B-9612-19B26C57A1B4}"/>
              </c:ext>
            </c:extLst>
          </c:dPt>
          <c:dPt>
            <c:idx val="1"/>
            <c:bubble3D val="0"/>
            <c:explosion val="9"/>
            <c:spPr>
              <a:solidFill>
                <a:schemeClr val="accent2"/>
              </a:solidFill>
              <a:ln w="19050">
                <a:solidFill>
                  <a:schemeClr val="lt1"/>
                </a:solidFill>
              </a:ln>
              <a:effectLst/>
            </c:spPr>
            <c:extLst>
              <c:ext xmlns:c16="http://schemas.microsoft.com/office/drawing/2014/chart" uri="{C3380CC4-5D6E-409C-BE32-E72D297353CC}">
                <c16:uniqueId val="{00000003-819C-1C4B-9612-19B26C57A1B4}"/>
              </c:ext>
            </c:extLst>
          </c:dPt>
          <c:val>
            <c:numRef>
              <c:f>Sheet1!$H$11:$H$12</c:f>
              <c:numCache>
                <c:formatCode>General</c:formatCode>
                <c:ptCount val="2"/>
                <c:pt idx="0">
                  <c:v>64.599999999999994</c:v>
                </c:pt>
                <c:pt idx="1">
                  <c:v>35.4</c:v>
                </c:pt>
              </c:numCache>
            </c:numRef>
          </c:val>
          <c:extLst>
            <c:ext xmlns:c16="http://schemas.microsoft.com/office/drawing/2014/chart" uri="{C3380CC4-5D6E-409C-BE32-E72D297353CC}">
              <c16:uniqueId val="{00000004-819C-1C4B-9612-19B26C57A1B4}"/>
            </c:ext>
          </c:extLst>
        </c:ser>
        <c:dLbls>
          <c:showLegendKey val="0"/>
          <c:showVal val="0"/>
          <c:showCatName val="0"/>
          <c:showSerName val="0"/>
          <c:showPercent val="0"/>
          <c:showBubbleSize val="0"/>
          <c:showLeaderLines val="1"/>
        </c:dLbls>
        <c:firstSliceAng val="6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9319737309194177"/>
          <c:y val="2.9177109440267336E-2"/>
          <c:w val="0.6752413915512957"/>
          <c:h val="0.7711654135338345"/>
        </c:manualLayout>
      </c:layout>
      <c:barChart>
        <c:barDir val="bar"/>
        <c:grouping val="percentStacked"/>
        <c:varyColors val="0"/>
        <c:ser>
          <c:idx val="0"/>
          <c:order val="0"/>
          <c:tx>
            <c:strRef>
              <c:f>C_ethinicity!$A$20</c:f>
              <c:strCache>
                <c:ptCount val="1"/>
                <c:pt idx="0">
                  <c:v>  Yes</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C_ethinicity!$B$19:$C$19</c:f>
              <c:strCache>
                <c:ptCount val="2"/>
                <c:pt idx="0">
                  <c:v>Census identified FN Children 
who who were not living in a foster home</c:v>
                </c:pt>
                <c:pt idx="1">
                  <c:v>Census identified FN Children 
who lived in a foster home</c:v>
                </c:pt>
              </c:strCache>
            </c:strRef>
          </c:cat>
          <c:val>
            <c:numRef>
              <c:f>C_ethinicity!$B$20:$C$20</c:f>
              <c:numCache>
                <c:formatCode>0.0</c:formatCode>
                <c:ptCount val="2"/>
                <c:pt idx="0">
                  <c:v>75.16</c:v>
                </c:pt>
                <c:pt idx="1">
                  <c:v>84.46</c:v>
                </c:pt>
              </c:numCache>
            </c:numRef>
          </c:val>
          <c:extLst>
            <c:ext xmlns:c16="http://schemas.microsoft.com/office/drawing/2014/chart" uri="{C3380CC4-5D6E-409C-BE32-E72D297353CC}">
              <c16:uniqueId val="{00000000-1602-4D4D-9E6C-01D0BD46734C}"/>
            </c:ext>
          </c:extLst>
        </c:ser>
        <c:ser>
          <c:idx val="1"/>
          <c:order val="1"/>
          <c:tx>
            <c:strRef>
              <c:f>C_ethinicity!$A$21</c:f>
              <c:strCache>
                <c:ptCount val="1"/>
                <c:pt idx="0">
                  <c:v>  No</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C_ethinicity!$B$19:$C$19</c:f>
              <c:strCache>
                <c:ptCount val="2"/>
                <c:pt idx="0">
                  <c:v>Census identified FN Children 
who who were not living in a foster home</c:v>
                </c:pt>
                <c:pt idx="1">
                  <c:v>Census identified FN Children 
who lived in a foster home</c:v>
                </c:pt>
              </c:strCache>
            </c:strRef>
          </c:cat>
          <c:val>
            <c:numRef>
              <c:f>C_ethinicity!$B$21:$C$21</c:f>
              <c:numCache>
                <c:formatCode>0.0</c:formatCode>
                <c:ptCount val="2"/>
                <c:pt idx="0">
                  <c:v>24.84</c:v>
                </c:pt>
                <c:pt idx="1">
                  <c:v>15.54</c:v>
                </c:pt>
              </c:numCache>
            </c:numRef>
          </c:val>
          <c:extLst>
            <c:ext xmlns:c16="http://schemas.microsoft.com/office/drawing/2014/chart" uri="{C3380CC4-5D6E-409C-BE32-E72D297353CC}">
              <c16:uniqueId val="{00000005-1602-4D4D-9E6C-01D0BD46734C}"/>
            </c:ext>
          </c:extLst>
        </c:ser>
        <c:dLbls>
          <c:dLblPos val="ctr"/>
          <c:showLegendKey val="0"/>
          <c:showVal val="1"/>
          <c:showCatName val="0"/>
          <c:showSerName val="0"/>
          <c:showPercent val="0"/>
          <c:showBubbleSize val="0"/>
        </c:dLbls>
        <c:gapWidth val="150"/>
        <c:overlap val="100"/>
        <c:axId val="1743856976"/>
        <c:axId val="1743849296"/>
      </c:barChart>
      <c:catAx>
        <c:axId val="174385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43849296"/>
        <c:crosses val="autoZero"/>
        <c:auto val="1"/>
        <c:lblAlgn val="ctr"/>
        <c:lblOffset val="100"/>
        <c:noMultiLvlLbl val="0"/>
      </c:catAx>
      <c:valAx>
        <c:axId val="1743849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43856976"/>
        <c:crosses val="autoZero"/>
        <c:crossBetween val="between"/>
        <c:majorUnit val="1"/>
      </c:valAx>
      <c:spPr>
        <a:noFill/>
        <a:ln>
          <a:noFill/>
        </a:ln>
        <a:effectLst/>
      </c:spPr>
    </c:plotArea>
    <c:legend>
      <c:legendPos val="b"/>
      <c:layout>
        <c:manualLayout>
          <c:xMode val="edge"/>
          <c:yMode val="edge"/>
          <c:x val="0.44377032303869363"/>
          <c:y val="0.93920802005012527"/>
          <c:w val="0.11020509407170749"/>
          <c:h val="6.07919799498746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0172473118279569"/>
          <c:y val="2.6524644945697576E-2"/>
          <c:w val="0.67209856630824372"/>
          <c:h val="0.80829991645781119"/>
        </c:manualLayout>
      </c:layout>
      <c:barChart>
        <c:barDir val="bar"/>
        <c:grouping val="percentStacked"/>
        <c:varyColors val="0"/>
        <c:ser>
          <c:idx val="0"/>
          <c:order val="0"/>
          <c:tx>
            <c:strRef>
              <c:f>FN_ethinicity!$A$13</c:f>
              <c:strCache>
                <c:ptCount val="1"/>
                <c:pt idx="0">
                  <c:v>  On-reserve</c:v>
                </c:pt>
              </c:strCache>
            </c:strRef>
          </c:tx>
          <c:spPr>
            <a:solidFill>
              <a:schemeClr val="accent2">
                <a:shade val="76000"/>
              </a:schemeClr>
            </a:solidFill>
            <a:ln>
              <a:noFill/>
            </a:ln>
            <a:effectLst/>
          </c:spPr>
          <c:invertIfNegative val="0"/>
          <c:dLbls>
            <c:dLbl>
              <c:idx val="0"/>
              <c:tx>
                <c:rich>
                  <a:bodyPr/>
                  <a:lstStyle/>
                  <a:p>
                    <a:fld id="{0FC77BAA-F568-4AF1-88E5-014C8BEF731F}"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A82-48CF-A93F-32155CF58E73}"/>
                </c:ext>
              </c:extLst>
            </c:dLbl>
            <c:dLbl>
              <c:idx val="1"/>
              <c:tx>
                <c:rich>
                  <a:bodyPr/>
                  <a:lstStyle/>
                  <a:p>
                    <a:fld id="{4FC80D67-C00B-43B4-86A9-64D58E0F73B3}"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82-48CF-A93F-32155CF58E73}"/>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FN_ethinicity!$B$12:$C$12</c:f>
              <c:strCache>
                <c:ptCount val="2"/>
                <c:pt idx="0">
                  <c:v>Census identified First Nations Children 
who did not live in a foster home</c:v>
                </c:pt>
                <c:pt idx="1">
                  <c:v>Census identified First Nations Children 
who lived in a foster home</c:v>
                </c:pt>
              </c:strCache>
            </c:strRef>
          </c:cat>
          <c:val>
            <c:numRef>
              <c:f>FN_ethinicity!$B$13:$C$13</c:f>
              <c:numCache>
                <c:formatCode>0.0</c:formatCode>
                <c:ptCount val="2"/>
                <c:pt idx="0">
                  <c:v>40.85</c:v>
                </c:pt>
                <c:pt idx="1">
                  <c:v>21.18</c:v>
                </c:pt>
              </c:numCache>
            </c:numRef>
          </c:val>
          <c:extLst>
            <c:ext xmlns:c16="http://schemas.microsoft.com/office/drawing/2014/chart" uri="{C3380CC4-5D6E-409C-BE32-E72D297353CC}">
              <c16:uniqueId val="{00000000-6A82-48CF-A93F-32155CF58E73}"/>
            </c:ext>
          </c:extLst>
        </c:ser>
        <c:ser>
          <c:idx val="1"/>
          <c:order val="1"/>
          <c:tx>
            <c:strRef>
              <c:f>FN_ethinicity!$A$14</c:f>
              <c:strCache>
                <c:ptCount val="1"/>
                <c:pt idx="0">
                  <c:v>  Off-reserve</c:v>
                </c:pt>
              </c:strCache>
            </c:strRef>
          </c:tx>
          <c:spPr>
            <a:solidFill>
              <a:schemeClr val="accent2">
                <a:tint val="77000"/>
              </a:schemeClr>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5-6A82-48CF-A93F-32155CF58E73}"/>
              </c:ext>
            </c:extLst>
          </c:dPt>
          <c:dPt>
            <c:idx val="1"/>
            <c:invertIfNegative val="0"/>
            <c:bubble3D val="0"/>
            <c:spPr>
              <a:solidFill>
                <a:schemeClr val="bg2"/>
              </a:solidFill>
              <a:ln>
                <a:noFill/>
              </a:ln>
              <a:effectLst/>
            </c:spPr>
            <c:extLst>
              <c:ext xmlns:c16="http://schemas.microsoft.com/office/drawing/2014/chart" uri="{C3380CC4-5D6E-409C-BE32-E72D297353CC}">
                <c16:uniqueId val="{00000003-6A82-48CF-A93F-32155CF58E73}"/>
              </c:ext>
            </c:extLst>
          </c:dPt>
          <c:dLbls>
            <c:dLbl>
              <c:idx val="0"/>
              <c:tx>
                <c:rich>
                  <a:bodyPr/>
                  <a:lstStyle/>
                  <a:p>
                    <a:fld id="{C7329F15-99C2-41FE-83C9-E8BED2D8B7BB}"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A82-48CF-A93F-32155CF58E73}"/>
                </c:ext>
              </c:extLst>
            </c:dLbl>
            <c:dLbl>
              <c:idx val="1"/>
              <c:tx>
                <c:rich>
                  <a:bodyPr/>
                  <a:lstStyle/>
                  <a:p>
                    <a:fld id="{105D5971-26CA-41CA-9370-30FEBF0B3858}"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82-48CF-A93F-32155CF58E7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FN_ethinicity!$B$12:$C$12</c:f>
              <c:strCache>
                <c:ptCount val="2"/>
                <c:pt idx="0">
                  <c:v>Census identified First Nations Children 
who did not live in a foster home</c:v>
                </c:pt>
                <c:pt idx="1">
                  <c:v>Census identified First Nations Children 
who lived in a foster home</c:v>
                </c:pt>
              </c:strCache>
            </c:strRef>
          </c:cat>
          <c:val>
            <c:numRef>
              <c:f>FN_ethinicity!$B$14:$C$14</c:f>
              <c:numCache>
                <c:formatCode>0.0</c:formatCode>
                <c:ptCount val="2"/>
                <c:pt idx="0">
                  <c:v>59.15</c:v>
                </c:pt>
                <c:pt idx="1">
                  <c:v>78.819999999999993</c:v>
                </c:pt>
              </c:numCache>
            </c:numRef>
          </c:val>
          <c:extLst>
            <c:ext xmlns:c16="http://schemas.microsoft.com/office/drawing/2014/chart" uri="{C3380CC4-5D6E-409C-BE32-E72D297353CC}">
              <c16:uniqueId val="{00000001-6A82-48CF-A93F-32155CF58E73}"/>
            </c:ext>
          </c:extLst>
        </c:ser>
        <c:dLbls>
          <c:dLblPos val="ctr"/>
          <c:showLegendKey val="0"/>
          <c:showVal val="1"/>
          <c:showCatName val="0"/>
          <c:showSerName val="0"/>
          <c:showPercent val="0"/>
          <c:showBubbleSize val="0"/>
        </c:dLbls>
        <c:gapWidth val="150"/>
        <c:overlap val="100"/>
        <c:axId val="1743856976"/>
        <c:axId val="1743849296"/>
      </c:barChart>
      <c:catAx>
        <c:axId val="174385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43849296"/>
        <c:crosses val="autoZero"/>
        <c:auto val="1"/>
        <c:lblAlgn val="ctr"/>
        <c:lblOffset val="100"/>
        <c:noMultiLvlLbl val="0"/>
      </c:catAx>
      <c:valAx>
        <c:axId val="1743849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74385697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C_household!$A$143</c:f>
              <c:strCache>
                <c:ptCount val="1"/>
                <c:pt idx="0">
                  <c:v>Youth Not in Employment, Education, or Training (NEET)****</c:v>
                </c:pt>
              </c:strCache>
            </c:strRef>
          </c:tx>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0-1168-42C4-96C5-BC184125DF2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1168-42C4-96C5-BC184125DF2B}"/>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04-E765-324D-B60A-7AE4F1807F89}"/>
              </c:ext>
            </c:extLst>
          </c:dPt>
          <c:dLbls>
            <c:delete val="1"/>
          </c:dLbls>
          <c:cat>
            <c:strRef>
              <c:f>C_household!$B$142:$D$142</c:f>
              <c:strCache>
                <c:ptCount val="3"/>
                <c:pt idx="0">
                  <c:v>Census identified FN Children
who lived in a foster home</c:v>
                </c:pt>
                <c:pt idx="1">
                  <c:v>Census identified FN Children 
who were not living in a foster home</c:v>
                </c:pt>
                <c:pt idx="2">
                  <c:v>Children in Canada 
who were not living in a foster home</c:v>
                </c:pt>
              </c:strCache>
            </c:strRef>
          </c:cat>
          <c:val>
            <c:numRef>
              <c:f>C_household!$B$143:$D$143</c:f>
              <c:numCache>
                <c:formatCode>0.0</c:formatCode>
                <c:ptCount val="3"/>
                <c:pt idx="0">
                  <c:v>22.02</c:v>
                </c:pt>
                <c:pt idx="1">
                  <c:v>17.12</c:v>
                </c:pt>
                <c:pt idx="2">
                  <c:v>8.0500000000000203</c:v>
                </c:pt>
              </c:numCache>
            </c:numRef>
          </c:val>
          <c:extLst xmlns:c15="http://schemas.microsoft.com/office/drawing/2012/chart">
            <c:ext xmlns:c16="http://schemas.microsoft.com/office/drawing/2014/chart" uri="{C3380CC4-5D6E-409C-BE32-E72D297353CC}">
              <c16:uniqueId val="{00000000-941E-4F85-AD4F-4AEF359F707C}"/>
            </c:ext>
          </c:extLst>
        </c:ser>
        <c:dLbls>
          <c:dLblPos val="ctr"/>
          <c:showLegendKey val="0"/>
          <c:showVal val="1"/>
          <c:showCatName val="0"/>
          <c:showSerName val="0"/>
          <c:showPercent val="0"/>
          <c:showBubbleSize val="0"/>
        </c:dLbls>
        <c:gapWidth val="219"/>
        <c:overlap val="-27"/>
        <c:axId val="1082955072"/>
        <c:axId val="1082946432"/>
        <c:extLst/>
      </c:barChart>
      <c:catAx>
        <c:axId val="108295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082946432"/>
        <c:crosses val="autoZero"/>
        <c:auto val="1"/>
        <c:lblAlgn val="ctr"/>
        <c:lblOffset val="100"/>
        <c:noMultiLvlLbl val="0"/>
      </c:catAx>
      <c:valAx>
        <c:axId val="1082946432"/>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0829550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853390131345402"/>
          <c:y val="4.4945801219231273E-2"/>
          <c:w val="0.69906815761448338"/>
          <c:h val="0.9101083975615375"/>
        </c:manualLayout>
      </c:layout>
      <c:barChart>
        <c:barDir val="bar"/>
        <c:grouping val="percentStacked"/>
        <c:varyColors val="0"/>
        <c:ser>
          <c:idx val="3"/>
          <c:order val="0"/>
          <c:tx>
            <c:strRef>
              <c:f>C_mobility!$A$16</c:f>
              <c:strCache>
                <c:ptCount val="1"/>
                <c:pt idx="0">
                  <c:v>  Lowest</c:v>
                </c:pt>
              </c:strCache>
            </c:strRef>
          </c:tx>
          <c:spPr>
            <a:solidFill>
              <a:schemeClr val="accent1">
                <a:lumMod val="50000"/>
              </a:schemeClr>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1-4E93-42A2-BBDC-A2574B8825C3}"/>
              </c:ext>
            </c:extLst>
          </c:dPt>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0-826C-4449-A090-7E372651A226}"/>
              </c:ext>
            </c:extLst>
          </c:dPt>
          <c:dLbls>
            <c:dLbl>
              <c:idx val="0"/>
              <c:tx>
                <c:rich>
                  <a:bodyPr/>
                  <a:lstStyle/>
                  <a:p>
                    <a:fld id="{78C9C0EA-2316-4610-AE6A-6AAF393A6A82}"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93-42A2-BBDC-A2574B8825C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C_mobility!$B$15:$D$15</c:f>
              <c:strCache>
                <c:ptCount val="2"/>
                <c:pt idx="0">
                  <c:v>Census identified FN Children 
who who were not living in a foster home</c:v>
                </c:pt>
                <c:pt idx="1">
                  <c:v>Census identified FN Children 
who lived in a foster home</c:v>
                </c:pt>
              </c:strCache>
              <c:extLst/>
            </c:strRef>
          </c:cat>
          <c:val>
            <c:numRef>
              <c:f>C_mobility!$B$16:$D$16</c:f>
              <c:numCache>
                <c:formatCode>0.0</c:formatCode>
                <c:ptCount val="2"/>
                <c:pt idx="0">
                  <c:v>26.15</c:v>
                </c:pt>
                <c:pt idx="1">
                  <c:v>32.630000000000003</c:v>
                </c:pt>
              </c:numCache>
              <c:extLst/>
            </c:numRef>
          </c:val>
          <c:extLst>
            <c:ext xmlns:c16="http://schemas.microsoft.com/office/drawing/2014/chart" uri="{C3380CC4-5D6E-409C-BE32-E72D297353CC}">
              <c16:uniqueId val="{00000002-4E93-42A2-BBDC-A2574B8825C3}"/>
            </c:ext>
          </c:extLst>
        </c:ser>
        <c:ser>
          <c:idx val="4"/>
          <c:order val="1"/>
          <c:tx>
            <c:strRef>
              <c:f>C_mobility!$A$17</c:f>
              <c:strCache>
                <c:ptCount val="1"/>
                <c:pt idx="0">
                  <c:v>  2nd</c:v>
                </c:pt>
              </c:strCache>
            </c:strRef>
          </c:tx>
          <c:spPr>
            <a:solidFill>
              <a:schemeClr val="accent1">
                <a:lumMod val="75000"/>
              </a:schemeClr>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4-4E93-42A2-BBDC-A2574B8825C3}"/>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1-826C-4449-A090-7E372651A226}"/>
              </c:ext>
            </c:extLst>
          </c:dPt>
          <c:dLbls>
            <c:dLbl>
              <c:idx val="0"/>
              <c:tx>
                <c:rich>
                  <a:bodyPr/>
                  <a:lstStyle/>
                  <a:p>
                    <a:fld id="{4816277B-230F-4C67-B89D-78DB85ECC2A0}" type="VALUE">
                      <a:rPr lang="en-US"/>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E93-42A2-BBDC-A2574B8825C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C_mobility!$B$15:$D$15</c:f>
              <c:strCache>
                <c:ptCount val="2"/>
                <c:pt idx="0">
                  <c:v>Census identified FN Children 
who who were not living in a foster home</c:v>
                </c:pt>
                <c:pt idx="1">
                  <c:v>Census identified FN Children 
who lived in a foster home</c:v>
                </c:pt>
              </c:strCache>
              <c:extLst/>
            </c:strRef>
          </c:cat>
          <c:val>
            <c:numRef>
              <c:f>C_mobility!$B$17:$D$17</c:f>
              <c:numCache>
                <c:formatCode>0.0</c:formatCode>
                <c:ptCount val="2"/>
                <c:pt idx="0">
                  <c:v>21.38</c:v>
                </c:pt>
                <c:pt idx="1">
                  <c:v>30.88</c:v>
                </c:pt>
              </c:numCache>
              <c:extLst/>
            </c:numRef>
          </c:val>
          <c:extLst>
            <c:ext xmlns:c16="http://schemas.microsoft.com/office/drawing/2014/chart" uri="{C3380CC4-5D6E-409C-BE32-E72D297353CC}">
              <c16:uniqueId val="{00000005-4E93-42A2-BBDC-A2574B8825C3}"/>
            </c:ext>
          </c:extLst>
        </c:ser>
        <c:ser>
          <c:idx val="5"/>
          <c:order val="2"/>
          <c:tx>
            <c:strRef>
              <c:f>C_mobility!$A$18</c:f>
              <c:strCache>
                <c:ptCount val="1"/>
                <c:pt idx="0">
                  <c:v>  3rd</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7-4E93-42A2-BBDC-A2574B8825C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826C-4449-A090-7E372651A226}"/>
              </c:ext>
            </c:extLst>
          </c:dPt>
          <c:dLbls>
            <c:dLbl>
              <c:idx val="0"/>
              <c:tx>
                <c:rich>
                  <a:bodyPr/>
                  <a:lstStyle/>
                  <a:p>
                    <a:fld id="{F8ED43CF-E9CF-47A4-9FA0-485500D776CD}"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E93-42A2-BBDC-A2574B8825C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C_mobility!$B$15:$D$15</c:f>
              <c:strCache>
                <c:ptCount val="2"/>
                <c:pt idx="0">
                  <c:v>Census identified FN Children 
who who were not living in a foster home</c:v>
                </c:pt>
                <c:pt idx="1">
                  <c:v>Census identified FN Children 
who lived in a foster home</c:v>
                </c:pt>
              </c:strCache>
              <c:extLst/>
            </c:strRef>
          </c:cat>
          <c:val>
            <c:numRef>
              <c:f>C_mobility!$B$18:$D$18</c:f>
              <c:numCache>
                <c:formatCode>0.0</c:formatCode>
                <c:ptCount val="2"/>
                <c:pt idx="0">
                  <c:v>19.89</c:v>
                </c:pt>
                <c:pt idx="1">
                  <c:v>12.59</c:v>
                </c:pt>
              </c:numCache>
              <c:extLst/>
            </c:numRef>
          </c:val>
          <c:extLst>
            <c:ext xmlns:c16="http://schemas.microsoft.com/office/drawing/2014/chart" uri="{C3380CC4-5D6E-409C-BE32-E72D297353CC}">
              <c16:uniqueId val="{00000008-4E93-42A2-BBDC-A2574B8825C3}"/>
            </c:ext>
          </c:extLst>
        </c:ser>
        <c:ser>
          <c:idx val="0"/>
          <c:order val="3"/>
          <c:tx>
            <c:strRef>
              <c:f>C_mobility!$A$19</c:f>
              <c:strCache>
                <c:ptCount val="1"/>
                <c:pt idx="0">
                  <c:v>  4th</c:v>
                </c:pt>
              </c:strCache>
            </c:strRef>
          </c:tx>
          <c:spPr>
            <a:solidFill>
              <a:schemeClr val="accent1">
                <a:tint val="5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4E93-42A2-BBDC-A2574B8825C3}"/>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826C-4449-A090-7E372651A226}"/>
              </c:ext>
            </c:extLst>
          </c:dPt>
          <c:dLbls>
            <c:dLbl>
              <c:idx val="0"/>
              <c:tx>
                <c:rich>
                  <a:bodyPr/>
                  <a:lstStyle/>
                  <a:p>
                    <a:fld id="{7E7E189E-73BC-46B5-943C-660CE395513C}"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E93-42A2-BBDC-A2574B8825C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C_mobility!$B$15:$D$15</c:f>
              <c:strCache>
                <c:ptCount val="2"/>
                <c:pt idx="0">
                  <c:v>Census identified FN Children 
who who were not living in a foster home</c:v>
                </c:pt>
                <c:pt idx="1">
                  <c:v>Census identified FN Children 
who lived in a foster home</c:v>
                </c:pt>
              </c:strCache>
              <c:extLst/>
            </c:strRef>
          </c:cat>
          <c:val>
            <c:numRef>
              <c:f>C_mobility!$B$19:$D$19</c:f>
              <c:numCache>
                <c:formatCode>0.0</c:formatCode>
                <c:ptCount val="2"/>
                <c:pt idx="0">
                  <c:v>16.52</c:v>
                </c:pt>
                <c:pt idx="1">
                  <c:v>11.34</c:v>
                </c:pt>
              </c:numCache>
              <c:extLst/>
            </c:numRef>
          </c:val>
          <c:extLst>
            <c:ext xmlns:c16="http://schemas.microsoft.com/office/drawing/2014/chart" uri="{C3380CC4-5D6E-409C-BE32-E72D297353CC}">
              <c16:uniqueId val="{0000000B-4E93-42A2-BBDC-A2574B8825C3}"/>
            </c:ext>
          </c:extLst>
        </c:ser>
        <c:ser>
          <c:idx val="1"/>
          <c:order val="4"/>
          <c:tx>
            <c:strRef>
              <c:f>C_mobility!$A$20</c:f>
              <c:strCache>
                <c:ptCount val="1"/>
                <c:pt idx="0">
                  <c:v>  Highest</c:v>
                </c:pt>
              </c:strCache>
            </c:strRef>
          </c:tx>
          <c:spPr>
            <a:solidFill>
              <a:schemeClr val="accent1">
                <a:tint val="70000"/>
              </a:schemeClr>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826C-4449-A090-7E372651A226}"/>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826C-4449-A090-7E372651A22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C_mobility!$B$15:$D$15</c:f>
              <c:strCache>
                <c:ptCount val="2"/>
                <c:pt idx="0">
                  <c:v>Census identified FN Children 
who who were not living in a foster home</c:v>
                </c:pt>
                <c:pt idx="1">
                  <c:v>Census identified FN Children 
who lived in a foster home</c:v>
                </c:pt>
              </c:strCache>
              <c:extLst/>
            </c:strRef>
          </c:cat>
          <c:val>
            <c:numRef>
              <c:f>C_mobility!$B$20:$D$20</c:f>
              <c:numCache>
                <c:formatCode>0.0</c:formatCode>
                <c:ptCount val="2"/>
                <c:pt idx="0">
                  <c:v>16.059999999999999</c:v>
                </c:pt>
                <c:pt idx="1">
                  <c:v>12.55</c:v>
                </c:pt>
              </c:numCache>
              <c:extLst/>
            </c:numRef>
          </c:val>
          <c:extLst>
            <c:ext xmlns:c16="http://schemas.microsoft.com/office/drawing/2014/chart" uri="{C3380CC4-5D6E-409C-BE32-E72D297353CC}">
              <c16:uniqueId val="{0000000C-4E93-42A2-BBDC-A2574B8825C3}"/>
            </c:ext>
          </c:extLst>
        </c:ser>
        <c:dLbls>
          <c:dLblPos val="ctr"/>
          <c:showLegendKey val="0"/>
          <c:showVal val="1"/>
          <c:showCatName val="0"/>
          <c:showSerName val="0"/>
          <c:showPercent val="0"/>
          <c:showBubbleSize val="0"/>
        </c:dLbls>
        <c:gapWidth val="150"/>
        <c:overlap val="100"/>
        <c:axId val="1743856976"/>
        <c:axId val="1743849296"/>
      </c:barChart>
      <c:catAx>
        <c:axId val="1743856976"/>
        <c:scaling>
          <c:orientation val="minMax"/>
        </c:scaling>
        <c:delete val="1"/>
        <c:axPos val="l"/>
        <c:numFmt formatCode="General" sourceLinked="1"/>
        <c:majorTickMark val="none"/>
        <c:minorTickMark val="none"/>
        <c:tickLblPos val="nextTo"/>
        <c:crossAx val="1743849296"/>
        <c:crosses val="autoZero"/>
        <c:auto val="1"/>
        <c:lblAlgn val="ctr"/>
        <c:lblOffset val="100"/>
        <c:noMultiLvlLbl val="0"/>
      </c:catAx>
      <c:valAx>
        <c:axId val="1743849296"/>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crossAx val="1743856976"/>
        <c:crosses val="autoZero"/>
        <c:crossBetween val="between"/>
        <c:majorUnit val="1"/>
      </c:valAx>
      <c:spPr>
        <a:noFill/>
        <a:ln>
          <a:noFill/>
        </a:ln>
        <a:effectLst/>
      </c:spPr>
    </c:plotArea>
    <c:plotVisOnly val="1"/>
    <c:dispBlanksAs val="gap"/>
    <c:showDLblsOverMax val="0"/>
    <c:extLst/>
  </c:chart>
  <c:spPr>
    <a:noFill/>
    <a:ln w="12700" cap="flat" cmpd="sng" algn="ctr">
      <a:noFill/>
      <a:prstDash val="solid"/>
      <a:miter lim="800000"/>
    </a:ln>
    <a:effectLst/>
  </c:spPr>
  <c:txPr>
    <a:bodyPr/>
    <a:lstStyle/>
    <a:p>
      <a:pPr>
        <a:defRPr sz="14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bar"/>
        <c:grouping val="percentStacked"/>
        <c:varyColors val="0"/>
        <c:ser>
          <c:idx val="0"/>
          <c:order val="0"/>
          <c:tx>
            <c:strRef>
              <c:f>C_household!$A$123</c:f>
              <c:strCache>
                <c:ptCount val="1"/>
                <c:pt idx="0">
                  <c:v>  Lowest</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C_household!$B$122</c:f>
              <c:strCache>
                <c:ptCount val="1"/>
                <c:pt idx="0">
                  <c:v>Canadian children</c:v>
                </c:pt>
              </c:strCache>
            </c:strRef>
          </c:cat>
          <c:val>
            <c:numRef>
              <c:f>C_household!$B$123</c:f>
              <c:numCache>
                <c:formatCode>0.0</c:formatCode>
                <c:ptCount val="1"/>
                <c:pt idx="0">
                  <c:v>19.670000000000051</c:v>
                </c:pt>
              </c:numCache>
            </c:numRef>
          </c:val>
          <c:extLst>
            <c:ext xmlns:c16="http://schemas.microsoft.com/office/drawing/2014/chart" uri="{C3380CC4-5D6E-409C-BE32-E72D297353CC}">
              <c16:uniqueId val="{00000000-58E8-4234-8513-BC2E3D1A5B1B}"/>
            </c:ext>
          </c:extLst>
        </c:ser>
        <c:ser>
          <c:idx val="1"/>
          <c:order val="1"/>
          <c:tx>
            <c:strRef>
              <c:f>C_household!$A$124</c:f>
              <c:strCache>
                <c:ptCount val="1"/>
                <c:pt idx="0">
                  <c:v>  2nd</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C_household!$B$122</c:f>
              <c:strCache>
                <c:ptCount val="1"/>
                <c:pt idx="0">
                  <c:v>Canadian children</c:v>
                </c:pt>
              </c:strCache>
            </c:strRef>
          </c:cat>
          <c:val>
            <c:numRef>
              <c:f>C_household!$B$124</c:f>
              <c:numCache>
                <c:formatCode>0.0</c:formatCode>
                <c:ptCount val="1"/>
                <c:pt idx="0">
                  <c:v>20.370000000000051</c:v>
                </c:pt>
              </c:numCache>
            </c:numRef>
          </c:val>
          <c:extLst>
            <c:ext xmlns:c16="http://schemas.microsoft.com/office/drawing/2014/chart" uri="{C3380CC4-5D6E-409C-BE32-E72D297353CC}">
              <c16:uniqueId val="{00000001-58E8-4234-8513-BC2E3D1A5B1B}"/>
            </c:ext>
          </c:extLst>
        </c:ser>
        <c:ser>
          <c:idx val="2"/>
          <c:order val="2"/>
          <c:tx>
            <c:strRef>
              <c:f>C_household!$A$125</c:f>
              <c:strCache>
                <c:ptCount val="1"/>
                <c:pt idx="0">
                  <c:v>  3rd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C_household!$B$122</c:f>
              <c:strCache>
                <c:ptCount val="1"/>
                <c:pt idx="0">
                  <c:v>Canadian children</c:v>
                </c:pt>
              </c:strCache>
            </c:strRef>
          </c:cat>
          <c:val>
            <c:numRef>
              <c:f>C_household!$B$125</c:f>
              <c:numCache>
                <c:formatCode>0.0</c:formatCode>
                <c:ptCount val="1"/>
                <c:pt idx="0">
                  <c:v>20.310000000000048</c:v>
                </c:pt>
              </c:numCache>
            </c:numRef>
          </c:val>
          <c:extLst>
            <c:ext xmlns:c16="http://schemas.microsoft.com/office/drawing/2014/chart" uri="{C3380CC4-5D6E-409C-BE32-E72D297353CC}">
              <c16:uniqueId val="{00000002-58E8-4234-8513-BC2E3D1A5B1B}"/>
            </c:ext>
          </c:extLst>
        </c:ser>
        <c:ser>
          <c:idx val="3"/>
          <c:order val="3"/>
          <c:tx>
            <c:strRef>
              <c:f>C_household!$A$126</c:f>
              <c:strCache>
                <c:ptCount val="1"/>
                <c:pt idx="0">
                  <c:v>  4th</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C_household!$B$122</c:f>
              <c:strCache>
                <c:ptCount val="1"/>
                <c:pt idx="0">
                  <c:v>Canadian children</c:v>
                </c:pt>
              </c:strCache>
            </c:strRef>
          </c:cat>
          <c:val>
            <c:numRef>
              <c:f>C_household!$B$126</c:f>
              <c:numCache>
                <c:formatCode>0.0</c:formatCode>
                <c:ptCount val="1"/>
                <c:pt idx="0">
                  <c:v>20.00000000000005</c:v>
                </c:pt>
              </c:numCache>
            </c:numRef>
          </c:val>
          <c:extLst>
            <c:ext xmlns:c16="http://schemas.microsoft.com/office/drawing/2014/chart" uri="{C3380CC4-5D6E-409C-BE32-E72D297353CC}">
              <c16:uniqueId val="{00000003-58E8-4234-8513-BC2E3D1A5B1B}"/>
            </c:ext>
          </c:extLst>
        </c:ser>
        <c:ser>
          <c:idx val="4"/>
          <c:order val="4"/>
          <c:tx>
            <c:strRef>
              <c:f>C_household!$A$127</c:f>
              <c:strCache>
                <c:ptCount val="1"/>
                <c:pt idx="0">
                  <c:v>  Highest</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C_household!$B$122</c:f>
              <c:strCache>
                <c:ptCount val="1"/>
                <c:pt idx="0">
                  <c:v>Canadian children</c:v>
                </c:pt>
              </c:strCache>
            </c:strRef>
          </c:cat>
          <c:val>
            <c:numRef>
              <c:f>C_household!$B$127</c:f>
              <c:numCache>
                <c:formatCode>0.0</c:formatCode>
                <c:ptCount val="1"/>
                <c:pt idx="0">
                  <c:v>19.650000000000048</c:v>
                </c:pt>
              </c:numCache>
            </c:numRef>
          </c:val>
          <c:extLst>
            <c:ext xmlns:c16="http://schemas.microsoft.com/office/drawing/2014/chart" uri="{C3380CC4-5D6E-409C-BE32-E72D297353CC}">
              <c16:uniqueId val="{00000004-58E8-4234-8513-BC2E3D1A5B1B}"/>
            </c:ext>
          </c:extLst>
        </c:ser>
        <c:dLbls>
          <c:dLblPos val="ctr"/>
          <c:showLegendKey val="0"/>
          <c:showVal val="1"/>
          <c:showCatName val="0"/>
          <c:showSerName val="0"/>
          <c:showPercent val="0"/>
          <c:showBubbleSize val="0"/>
        </c:dLbls>
        <c:gapWidth val="150"/>
        <c:overlap val="100"/>
        <c:axId val="179422879"/>
        <c:axId val="179427679"/>
      </c:barChart>
      <c:catAx>
        <c:axId val="179422879"/>
        <c:scaling>
          <c:orientation val="minMax"/>
        </c:scaling>
        <c:delete val="1"/>
        <c:axPos val="l"/>
        <c:numFmt formatCode="General" sourceLinked="1"/>
        <c:majorTickMark val="none"/>
        <c:minorTickMark val="none"/>
        <c:tickLblPos val="nextTo"/>
        <c:crossAx val="179427679"/>
        <c:crosses val="autoZero"/>
        <c:auto val="1"/>
        <c:lblAlgn val="ctr"/>
        <c:lblOffset val="100"/>
        <c:noMultiLvlLbl val="0"/>
      </c:catAx>
      <c:valAx>
        <c:axId val="17942767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942287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9362007454739086"/>
          <c:y val="2.3872180451127819E-2"/>
          <c:w val="0.67256451899183534"/>
          <c:h val="0.82727308058974014"/>
        </c:manualLayout>
      </c:layout>
      <c:barChart>
        <c:barDir val="bar"/>
        <c:grouping val="percentStacked"/>
        <c:varyColors val="0"/>
        <c:ser>
          <c:idx val="3"/>
          <c:order val="0"/>
          <c:tx>
            <c:strRef>
              <c:f>C_mobility!$A$4</c:f>
              <c:strCache>
                <c:ptCount val="1"/>
                <c:pt idx="0">
                  <c:v>  Migrants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C_mobility!$B$3:$D$3</c:f>
              <c:strCache>
                <c:ptCount val="2"/>
                <c:pt idx="0">
                  <c:v>Census identified FN Children 
who who were not living in a foster home</c:v>
                </c:pt>
                <c:pt idx="1">
                  <c:v>Census identified FN Children 
who lived in a foster home</c:v>
                </c:pt>
              </c:strCache>
            </c:strRef>
          </c:cat>
          <c:val>
            <c:numRef>
              <c:f>C_mobility!$B$4:$D$4</c:f>
              <c:numCache>
                <c:formatCode>0.0</c:formatCode>
                <c:ptCount val="2"/>
                <c:pt idx="0">
                  <c:v>5.61</c:v>
                </c:pt>
                <c:pt idx="1">
                  <c:v>12.99</c:v>
                </c:pt>
              </c:numCache>
            </c:numRef>
          </c:val>
          <c:extLst>
            <c:ext xmlns:c16="http://schemas.microsoft.com/office/drawing/2014/chart" uri="{C3380CC4-5D6E-409C-BE32-E72D297353CC}">
              <c16:uniqueId val="{00000002-2466-474A-A9BB-C15F734DE8DF}"/>
            </c:ext>
          </c:extLst>
        </c:ser>
        <c:ser>
          <c:idx val="4"/>
          <c:order val="1"/>
          <c:tx>
            <c:strRef>
              <c:f>C_mobility!$A$5</c:f>
              <c:strCache>
                <c:ptCount val="1"/>
                <c:pt idx="0">
                  <c:v>  Movers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C_mobility!$B$3:$D$3</c:f>
              <c:strCache>
                <c:ptCount val="2"/>
                <c:pt idx="0">
                  <c:v>Census identified FN Children 
who who were not living in a foster home</c:v>
                </c:pt>
                <c:pt idx="1">
                  <c:v>Census identified FN Children 
who lived in a foster home</c:v>
                </c:pt>
              </c:strCache>
            </c:strRef>
          </c:cat>
          <c:val>
            <c:numRef>
              <c:f>C_mobility!$B$5:$D$5</c:f>
              <c:numCache>
                <c:formatCode>0.0</c:formatCode>
                <c:ptCount val="2"/>
                <c:pt idx="0">
                  <c:v>10.48</c:v>
                </c:pt>
                <c:pt idx="1">
                  <c:v>13.71</c:v>
                </c:pt>
              </c:numCache>
            </c:numRef>
          </c:val>
          <c:extLst>
            <c:ext xmlns:c16="http://schemas.microsoft.com/office/drawing/2014/chart" uri="{C3380CC4-5D6E-409C-BE32-E72D297353CC}">
              <c16:uniqueId val="{00000005-2466-474A-A9BB-C15F734DE8DF}"/>
            </c:ext>
          </c:extLst>
        </c:ser>
        <c:ser>
          <c:idx val="5"/>
          <c:order val="2"/>
          <c:tx>
            <c:strRef>
              <c:f>C_mobility!$A$6</c:f>
              <c:strCache>
                <c:ptCount val="1"/>
                <c:pt idx="0">
                  <c:v>  Non-migrants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f>C_mobility!$B$3:$D$3</c:f>
              <c:strCache>
                <c:ptCount val="2"/>
                <c:pt idx="0">
                  <c:v>Census identified FN Children 
who who were not living in a foster home</c:v>
                </c:pt>
                <c:pt idx="1">
                  <c:v>Census identified FN Children 
who lived in a foster home</c:v>
                </c:pt>
              </c:strCache>
            </c:strRef>
          </c:cat>
          <c:val>
            <c:numRef>
              <c:f>C_mobility!$B$6:$D$6</c:f>
              <c:numCache>
                <c:formatCode>0.0</c:formatCode>
                <c:ptCount val="2"/>
                <c:pt idx="0">
                  <c:v>83.91</c:v>
                </c:pt>
                <c:pt idx="1">
                  <c:v>73.3</c:v>
                </c:pt>
              </c:numCache>
            </c:numRef>
          </c:val>
          <c:extLst>
            <c:ext xmlns:c16="http://schemas.microsoft.com/office/drawing/2014/chart" uri="{C3380CC4-5D6E-409C-BE32-E72D297353CC}">
              <c16:uniqueId val="{00000006-2466-474A-A9BB-C15F734DE8DF}"/>
            </c:ext>
          </c:extLst>
        </c:ser>
        <c:dLbls>
          <c:dLblPos val="ctr"/>
          <c:showLegendKey val="0"/>
          <c:showVal val="1"/>
          <c:showCatName val="0"/>
          <c:showSerName val="0"/>
          <c:showPercent val="0"/>
          <c:showBubbleSize val="0"/>
        </c:dLbls>
        <c:gapWidth val="150"/>
        <c:overlap val="100"/>
        <c:axId val="1743856976"/>
        <c:axId val="1743849296"/>
        <c:extLst/>
      </c:barChart>
      <c:catAx>
        <c:axId val="1743856976"/>
        <c:scaling>
          <c:orientation val="minMax"/>
        </c:scaling>
        <c:delete val="1"/>
        <c:axPos val="l"/>
        <c:numFmt formatCode="General" sourceLinked="1"/>
        <c:majorTickMark val="none"/>
        <c:minorTickMark val="none"/>
        <c:tickLblPos val="nextTo"/>
        <c:crossAx val="1743849296"/>
        <c:crosses val="autoZero"/>
        <c:auto val="1"/>
        <c:lblAlgn val="ctr"/>
        <c:lblOffset val="100"/>
        <c:noMultiLvlLbl val="0"/>
      </c:catAx>
      <c:valAx>
        <c:axId val="1743849296"/>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crossAx val="1743856976"/>
        <c:crosses val="autoZero"/>
        <c:crossBetween val="between"/>
        <c:majorUnit val="1"/>
      </c:valAx>
      <c:spPr>
        <a:noFill/>
        <a:ln>
          <a:noFill/>
        </a:ln>
        <a:effectLst/>
      </c:spPr>
    </c:plotArea>
    <c:plotVisOnly val="1"/>
    <c:dispBlanksAs val="gap"/>
    <c:showDLblsOverMax val="0"/>
    <c:extLst/>
  </c:chart>
  <c:spPr>
    <a:noFill/>
    <a:ln w="12700" cap="flat" cmpd="sng" algn="ctr">
      <a:noFill/>
      <a:prstDash val="solid"/>
      <a:miter lim="800000"/>
    </a:ln>
    <a:effectLst/>
  </c:spPr>
  <c:txPr>
    <a:bodyPr/>
    <a:lstStyle/>
    <a:p>
      <a:pPr>
        <a:defRPr sz="1400">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0613489058985061E-2"/>
          <c:y val="7.5788729017046766E-2"/>
          <c:w val="0.93392722477207579"/>
          <c:h val="0.70045115180422746"/>
        </c:manualLayout>
      </c:layout>
      <c:barChart>
        <c:barDir val="bar"/>
        <c:grouping val="percentStacked"/>
        <c:varyColors val="0"/>
        <c:ser>
          <c:idx val="0"/>
          <c:order val="0"/>
          <c:tx>
            <c:strRef>
              <c:f>C_mobility!$A$101</c:f>
              <c:strCache>
                <c:ptCount val="1"/>
                <c:pt idx="0">
                  <c:v>  Migrants</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C_mobility!$B$100</c:f>
              <c:strCache>
                <c:ptCount val="1"/>
                <c:pt idx="0">
                  <c:v>Children in Canada 
who were not living in a foster home</c:v>
                </c:pt>
              </c:strCache>
            </c:strRef>
          </c:cat>
          <c:val>
            <c:numRef>
              <c:f>C_mobility!$B$101</c:f>
              <c:numCache>
                <c:formatCode>0.0</c:formatCode>
                <c:ptCount val="1"/>
                <c:pt idx="0">
                  <c:v>4.9100000000000117</c:v>
                </c:pt>
              </c:numCache>
            </c:numRef>
          </c:val>
          <c:extLst>
            <c:ext xmlns:c16="http://schemas.microsoft.com/office/drawing/2014/chart" uri="{C3380CC4-5D6E-409C-BE32-E72D297353CC}">
              <c16:uniqueId val="{00000000-DB49-4125-BBB1-FA32C8674A2D}"/>
            </c:ext>
          </c:extLst>
        </c:ser>
        <c:ser>
          <c:idx val="1"/>
          <c:order val="1"/>
          <c:tx>
            <c:strRef>
              <c:f>C_mobility!$A$102</c:f>
              <c:strCache>
                <c:ptCount val="1"/>
                <c:pt idx="0">
                  <c:v>  Movers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C_mobility!$B$100</c:f>
              <c:strCache>
                <c:ptCount val="1"/>
                <c:pt idx="0">
                  <c:v>Children in Canada 
who were not living in a foster home</c:v>
                </c:pt>
              </c:strCache>
            </c:strRef>
          </c:cat>
          <c:val>
            <c:numRef>
              <c:f>C_mobility!$B$102</c:f>
              <c:numCache>
                <c:formatCode>0.0</c:formatCode>
                <c:ptCount val="1"/>
                <c:pt idx="0">
                  <c:v>7.440000000000019</c:v>
                </c:pt>
              </c:numCache>
            </c:numRef>
          </c:val>
          <c:extLst>
            <c:ext xmlns:c16="http://schemas.microsoft.com/office/drawing/2014/chart" uri="{C3380CC4-5D6E-409C-BE32-E72D297353CC}">
              <c16:uniqueId val="{00000001-DB49-4125-BBB1-FA32C8674A2D}"/>
            </c:ext>
          </c:extLst>
        </c:ser>
        <c:ser>
          <c:idx val="2"/>
          <c:order val="2"/>
          <c:tx>
            <c:strRef>
              <c:f>C_mobility!$A$103</c:f>
              <c:strCache>
                <c:ptCount val="1"/>
                <c:pt idx="0">
                  <c:v>  Non-migrants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C_mobility!$B$100</c:f>
              <c:strCache>
                <c:ptCount val="1"/>
                <c:pt idx="0">
                  <c:v>Children in Canada 
who were not living in a foster home</c:v>
                </c:pt>
              </c:strCache>
            </c:strRef>
          </c:cat>
          <c:val>
            <c:numRef>
              <c:f>C_mobility!$B$103</c:f>
              <c:numCache>
                <c:formatCode>0.0</c:formatCode>
                <c:ptCount val="1"/>
                <c:pt idx="0">
                  <c:v>87.650000000000233</c:v>
                </c:pt>
              </c:numCache>
            </c:numRef>
          </c:val>
          <c:extLst>
            <c:ext xmlns:c16="http://schemas.microsoft.com/office/drawing/2014/chart" uri="{C3380CC4-5D6E-409C-BE32-E72D297353CC}">
              <c16:uniqueId val="{00000002-DB49-4125-BBB1-FA32C8674A2D}"/>
            </c:ext>
          </c:extLst>
        </c:ser>
        <c:dLbls>
          <c:dLblPos val="ctr"/>
          <c:showLegendKey val="0"/>
          <c:showVal val="1"/>
          <c:showCatName val="0"/>
          <c:showSerName val="0"/>
          <c:showPercent val="0"/>
          <c:showBubbleSize val="0"/>
        </c:dLbls>
        <c:gapWidth val="150"/>
        <c:overlap val="100"/>
        <c:axId val="282405808"/>
        <c:axId val="282413968"/>
      </c:barChart>
      <c:catAx>
        <c:axId val="282405808"/>
        <c:scaling>
          <c:orientation val="minMax"/>
        </c:scaling>
        <c:delete val="1"/>
        <c:axPos val="l"/>
        <c:numFmt formatCode="General" sourceLinked="1"/>
        <c:majorTickMark val="none"/>
        <c:minorTickMark val="none"/>
        <c:tickLblPos val="nextTo"/>
        <c:crossAx val="282413968"/>
        <c:crosses val="autoZero"/>
        <c:auto val="1"/>
        <c:lblAlgn val="ctr"/>
        <c:lblOffset val="100"/>
        <c:noMultiLvlLbl val="0"/>
      </c:catAx>
      <c:valAx>
        <c:axId val="282413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4058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0.48811</cdr:x>
      <cdr:y>0.30697</cdr:y>
    </cdr:from>
    <cdr:to>
      <cdr:x>0.5925</cdr:x>
      <cdr:y>0.53973</cdr:y>
    </cdr:to>
    <cdr:sp macro="" textlink="">
      <cdr:nvSpPr>
        <cdr:cNvPr id="3" name="TextBox 2">
          <a:extLst xmlns:a="http://schemas.openxmlformats.org/drawingml/2006/main">
            <a:ext uri="{FF2B5EF4-FFF2-40B4-BE49-F238E27FC236}">
              <a16:creationId xmlns:a16="http://schemas.microsoft.com/office/drawing/2014/main" id="{4DD441B2-D923-CC62-33A3-6F93C578697E}"/>
            </a:ext>
          </a:extLst>
        </cdr:cNvPr>
        <cdr:cNvSpPr txBox="1"/>
      </cdr:nvSpPr>
      <cdr:spPr>
        <a:xfrm xmlns:a="http://schemas.openxmlformats.org/drawingml/2006/main">
          <a:off x="4275185" y="1205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kern="1200" dirty="0"/>
            <a:t>24.1</a:t>
          </a:r>
        </a:p>
      </cdr:txBody>
    </cdr:sp>
  </cdr:relSizeAnchor>
  <cdr:relSizeAnchor xmlns:cdr="http://schemas.openxmlformats.org/drawingml/2006/chartDrawing">
    <cdr:from>
      <cdr:x>0.56822</cdr:x>
      <cdr:y>0.48353</cdr:y>
    </cdr:from>
    <cdr:to>
      <cdr:x>0.67262</cdr:x>
      <cdr:y>0.71629</cdr:y>
    </cdr:to>
    <cdr:sp macro="" textlink="">
      <cdr:nvSpPr>
        <cdr:cNvPr id="4" name="TextBox 3">
          <a:extLst xmlns:a="http://schemas.openxmlformats.org/drawingml/2006/main">
            <a:ext uri="{FF2B5EF4-FFF2-40B4-BE49-F238E27FC236}">
              <a16:creationId xmlns:a16="http://schemas.microsoft.com/office/drawing/2014/main" id="{F005AF15-36DD-C2EF-A1E2-D5E99964323B}"/>
            </a:ext>
          </a:extLst>
        </cdr:cNvPr>
        <cdr:cNvSpPr txBox="1"/>
      </cdr:nvSpPr>
      <cdr:spPr>
        <a:xfrm xmlns:a="http://schemas.openxmlformats.org/drawingml/2006/main">
          <a:off x="4976883" y="189954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kern="1200" dirty="0"/>
            <a:t>16.6</a:t>
          </a:r>
        </a:p>
      </cdr:txBody>
    </cdr:sp>
  </cdr:relSizeAnchor>
</c:userShapes>
</file>

<file path=ppt/drawings/drawing2.xml><?xml version="1.0" encoding="utf-8"?>
<c:userShapes xmlns:c="http://schemas.openxmlformats.org/drawingml/2006/chart">
  <cdr:relSizeAnchor xmlns:cdr="http://schemas.openxmlformats.org/drawingml/2006/chartDrawing">
    <cdr:from>
      <cdr:x>0.50219</cdr:x>
      <cdr:y>0.12957</cdr:y>
    </cdr:from>
    <cdr:to>
      <cdr:x>0.57867</cdr:x>
      <cdr:y>0.21547</cdr:y>
    </cdr:to>
    <cdr:sp macro="" textlink="">
      <cdr:nvSpPr>
        <cdr:cNvPr id="2" name="TextBox 10">
          <a:extLst xmlns:a="http://schemas.openxmlformats.org/drawingml/2006/main">
            <a:ext uri="{FF2B5EF4-FFF2-40B4-BE49-F238E27FC236}">
              <a16:creationId xmlns:a16="http://schemas.microsoft.com/office/drawing/2014/main" id="{BE22F1D0-518D-5265-6A08-0BE825B31938}"/>
            </a:ext>
          </a:extLst>
        </cdr:cNvPr>
        <cdr:cNvSpPr txBox="1"/>
      </cdr:nvSpPr>
      <cdr:spPr>
        <a:xfrm xmlns:a="http://schemas.openxmlformats.org/drawingml/2006/main">
          <a:off x="4075133" y="557094"/>
          <a:ext cx="62068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82.2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D3626-917B-C24A-BC81-85186DEED2A3}" type="datetimeFigureOut">
              <a:rPr lang="en-US" smtClean="0"/>
              <a:t>2/19/25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7F9DC-B0C2-204B-A95B-1614D60FF8C0}" type="slidenum">
              <a:rPr lang="en-US" smtClean="0"/>
              <a:t>‹#›</a:t>
            </a:fld>
            <a:endParaRPr lang="en-US"/>
          </a:p>
        </p:txBody>
      </p:sp>
    </p:spTree>
    <p:extLst>
      <p:ext uri="{BB962C8B-B14F-4D97-AF65-F5344CB8AC3E}">
        <p14:creationId xmlns:p14="http://schemas.microsoft.com/office/powerpoint/2010/main" val="24557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2.statcan.gc.ca/census-recensement/2016/ref/guides/010/98-500-x2016010-eng.cf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dirty="0"/>
              <a:t>Andrea, at about 4 minutes:</a:t>
            </a:r>
          </a:p>
          <a:p>
            <a:pPr marL="0" indent="0">
              <a:buFont typeface="Wingdings" pitchFamily="2" charset="2"/>
              <a:buNone/>
            </a:pPr>
            <a:endParaRPr lang="en-US" dirty="0"/>
          </a:p>
          <a:p>
            <a:pPr marL="0" indent="0">
              <a:buFont typeface="Wingdings" pitchFamily="2" charset="2"/>
              <a:buNone/>
            </a:pPr>
            <a:r>
              <a:rPr lang="en-US" dirty="0"/>
              <a:t>Our first step is not to find elegant solutions however, but to look and share the data we have in order to inform decision making. When looking and sharing this data our team has first developed an approach and way of working: </a:t>
            </a:r>
          </a:p>
          <a:p>
            <a:pPr marL="171450" indent="-171450">
              <a:buFont typeface="Wingdings" pitchFamily="2" charset="2"/>
              <a:buChar char="n"/>
            </a:pPr>
            <a:endParaRPr lang="en-US" dirty="0"/>
          </a:p>
          <a:p>
            <a:pPr marL="171450" indent="-171450">
              <a:buFont typeface="Wingdings" pitchFamily="2" charset="2"/>
              <a:buChar char="n"/>
            </a:pPr>
            <a:r>
              <a:rPr lang="en-US" dirty="0"/>
              <a:t>Remember every number is a child who has people who care about them</a:t>
            </a:r>
          </a:p>
          <a:p>
            <a:pPr marL="171450" indent="-171450">
              <a:buFont typeface="Wingdings" pitchFamily="2" charset="2"/>
              <a:buChar char="n"/>
            </a:pPr>
            <a:r>
              <a:rPr lang="en-US" dirty="0"/>
              <a:t>We seek to capture a child’s health and wellbeing</a:t>
            </a:r>
          </a:p>
          <a:p>
            <a:pPr marL="171450" indent="-171450">
              <a:buFont typeface="Wingdings" pitchFamily="2" charset="2"/>
              <a:buChar char="n"/>
            </a:pPr>
            <a:r>
              <a:rPr lang="en-US" dirty="0"/>
              <a:t>We won’t forget those not represented – for our studies, it will be important to recognize the data does not directly represent those in kinship and customary care, and those who otherwise needed help.</a:t>
            </a:r>
          </a:p>
          <a:p>
            <a:pPr marL="171450" indent="-171450">
              <a:buFont typeface="Wingdings" pitchFamily="2" charset="2"/>
              <a:buChar char="n"/>
            </a:pPr>
            <a:r>
              <a:rPr lang="en-US" dirty="0"/>
              <a:t>We want to use this data to make a difference, in guidance by the people who are most effected </a:t>
            </a:r>
          </a:p>
        </p:txBody>
      </p:sp>
      <p:sp>
        <p:nvSpPr>
          <p:cNvPr id="4" name="Slide Number Placeholder 3"/>
          <p:cNvSpPr>
            <a:spLocks noGrp="1"/>
          </p:cNvSpPr>
          <p:nvPr>
            <p:ph type="sldNum" sz="quarter" idx="5"/>
          </p:nvPr>
        </p:nvSpPr>
        <p:spPr/>
        <p:txBody>
          <a:bodyPr/>
          <a:lstStyle/>
          <a:p>
            <a:fld id="{3802CDAF-1363-4E47-A52E-9AFB6D255F89}" type="slidenum">
              <a:rPr lang="en-US" smtClean="0"/>
              <a:t>4</a:t>
            </a:fld>
            <a:endParaRPr lang="en-US"/>
          </a:p>
        </p:txBody>
      </p:sp>
    </p:spTree>
    <p:extLst>
      <p:ext uri="{BB962C8B-B14F-4D97-AF65-F5344CB8AC3E}">
        <p14:creationId xmlns:p14="http://schemas.microsoft.com/office/powerpoint/2010/main" val="329188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 </a:t>
            </a:r>
          </a:p>
          <a:p>
            <a:endParaRPr lang="en-US" dirty="0"/>
          </a:p>
          <a:p>
            <a:r>
              <a:rPr lang="en-US" dirty="0"/>
              <a:t>Census’ are mandatory, however long-form census’ have not always been, and in 2011, the long-form census was called the NHS, and distributed to 30% of the population. This is not true of the 2016 long-form census. However today we present to you on data from 2011, and survey weights are applied to the data in order to make them representative, as close as possible, to the Canadian population. </a:t>
            </a:r>
          </a:p>
        </p:txBody>
      </p:sp>
      <p:sp>
        <p:nvSpPr>
          <p:cNvPr id="4" name="Slide Number Placeholder 3"/>
          <p:cNvSpPr>
            <a:spLocks noGrp="1"/>
          </p:cNvSpPr>
          <p:nvPr>
            <p:ph type="sldNum" sz="quarter" idx="5"/>
          </p:nvPr>
        </p:nvSpPr>
        <p:spPr/>
        <p:txBody>
          <a:bodyPr/>
          <a:lstStyle/>
          <a:p>
            <a:fld id="{3802CDAF-1363-4E47-A52E-9AFB6D255F89}" type="slidenum">
              <a:rPr lang="en-US" smtClean="0"/>
              <a:t>30</a:t>
            </a:fld>
            <a:endParaRPr lang="en-US"/>
          </a:p>
        </p:txBody>
      </p:sp>
    </p:spTree>
    <p:extLst>
      <p:ext uri="{BB962C8B-B14F-4D97-AF65-F5344CB8AC3E}">
        <p14:creationId xmlns:p14="http://schemas.microsoft.com/office/powerpoint/2010/main" val="204160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97F9DC-B0C2-204B-A95B-1614D60FF8C0}" type="slidenum">
              <a:rPr lang="en-US" smtClean="0"/>
              <a:t>33</a:t>
            </a:fld>
            <a:endParaRPr lang="en-US"/>
          </a:p>
        </p:txBody>
      </p:sp>
    </p:spTree>
    <p:extLst>
      <p:ext uri="{BB962C8B-B14F-4D97-AF65-F5344CB8AC3E}">
        <p14:creationId xmlns:p14="http://schemas.microsoft.com/office/powerpoint/2010/main" val="405366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Ashley  Time: at 1 minutes</a:t>
            </a:r>
          </a:p>
          <a:p>
            <a:endParaRPr lang="en-US" dirty="0"/>
          </a:p>
          <a:p>
            <a:r>
              <a:rPr lang="en-US" i="1" dirty="0"/>
              <a:t>No time to read it all out – </a:t>
            </a:r>
          </a:p>
          <a:p>
            <a:r>
              <a:rPr lang="en-US" dirty="0"/>
              <a:t>“We are thankful to our funders. The opinions and conclusions of this work are ours and independent from the funding and our data sources”.</a:t>
            </a:r>
          </a:p>
          <a:p>
            <a:endParaRPr lang="en-US" dirty="0"/>
          </a:p>
        </p:txBody>
      </p:sp>
      <p:sp>
        <p:nvSpPr>
          <p:cNvPr id="4" name="Slide Number Placeholder 3"/>
          <p:cNvSpPr>
            <a:spLocks noGrp="1"/>
          </p:cNvSpPr>
          <p:nvPr>
            <p:ph type="sldNum" sz="quarter" idx="5"/>
          </p:nvPr>
        </p:nvSpPr>
        <p:spPr/>
        <p:txBody>
          <a:bodyPr/>
          <a:lstStyle/>
          <a:p>
            <a:fld id="{3802CDAF-1363-4E47-A52E-9AFB6D255F89}" type="slidenum">
              <a:rPr lang="en-US" smtClean="0"/>
              <a:t>6</a:t>
            </a:fld>
            <a:endParaRPr lang="en-US"/>
          </a:p>
        </p:txBody>
      </p:sp>
    </p:spTree>
    <p:extLst>
      <p:ext uri="{BB962C8B-B14F-4D97-AF65-F5344CB8AC3E}">
        <p14:creationId xmlns:p14="http://schemas.microsoft.com/office/powerpoint/2010/main" val="6208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THESE NUMS TO REFLECT BELOW </a:t>
            </a:r>
          </a:p>
        </p:txBody>
      </p:sp>
      <p:sp>
        <p:nvSpPr>
          <p:cNvPr id="4" name="Slide Number Placeholder 3"/>
          <p:cNvSpPr>
            <a:spLocks noGrp="1"/>
          </p:cNvSpPr>
          <p:nvPr>
            <p:ph type="sldNum" sz="quarter" idx="5"/>
          </p:nvPr>
        </p:nvSpPr>
        <p:spPr/>
        <p:txBody>
          <a:bodyPr/>
          <a:lstStyle/>
          <a:p>
            <a:fld id="{6B97F9DC-B0C2-204B-A95B-1614D60FF8C0}" type="slidenum">
              <a:rPr lang="en-US" smtClean="0"/>
              <a:t>11</a:t>
            </a:fld>
            <a:endParaRPr lang="en-US"/>
          </a:p>
        </p:txBody>
      </p:sp>
    </p:spTree>
    <p:extLst>
      <p:ext uri="{BB962C8B-B14F-4D97-AF65-F5344CB8AC3E}">
        <p14:creationId xmlns:p14="http://schemas.microsoft.com/office/powerpoint/2010/main" val="212635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02CDAF-1363-4E47-A52E-9AFB6D255F89}" type="slidenum">
              <a:rPr lang="en-US" smtClean="0"/>
              <a:t>16</a:t>
            </a:fld>
            <a:endParaRPr lang="en-US"/>
          </a:p>
        </p:txBody>
      </p:sp>
    </p:spTree>
    <p:extLst>
      <p:ext uri="{BB962C8B-B14F-4D97-AF65-F5344CB8AC3E}">
        <p14:creationId xmlns:p14="http://schemas.microsoft.com/office/powerpoint/2010/main" val="323164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1C167C0-187C-4E36-926E-AB366CFCD540}" type="slidenum">
              <a:rPr lang="en-CA" smtClean="0"/>
              <a:t>17</a:t>
            </a:fld>
            <a:endParaRPr lang="en-CA"/>
          </a:p>
        </p:txBody>
      </p:sp>
    </p:spTree>
    <p:extLst>
      <p:ext uri="{BB962C8B-B14F-4D97-AF65-F5344CB8AC3E}">
        <p14:creationId xmlns:p14="http://schemas.microsoft.com/office/powerpoint/2010/main" val="379699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02CDAF-1363-4E47-A52E-9AFB6D255F89}" type="slidenum">
              <a:rPr lang="en-US" smtClean="0"/>
              <a:t>19</a:t>
            </a:fld>
            <a:endParaRPr lang="en-US"/>
          </a:p>
        </p:txBody>
      </p:sp>
    </p:spTree>
    <p:extLst>
      <p:ext uri="{BB962C8B-B14F-4D97-AF65-F5344CB8AC3E}">
        <p14:creationId xmlns:p14="http://schemas.microsoft.com/office/powerpoint/2010/main" val="261959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1" i="0" dirty="0">
                <a:solidFill>
                  <a:srgbClr val="333333"/>
                </a:solidFill>
                <a:effectLst/>
                <a:latin typeface="Arial" panose="020B0604020202020204" pitchFamily="34" charset="0"/>
              </a:rPr>
              <a:t>Review with </a:t>
            </a:r>
            <a:r>
              <a:rPr lang="en-US" sz="2000" b="1" i="0" dirty="0" err="1">
                <a:solidFill>
                  <a:srgbClr val="333333"/>
                </a:solidFill>
                <a:effectLst/>
                <a:latin typeface="Arial" panose="020B0604020202020204" pitchFamily="34" charset="0"/>
              </a:rPr>
              <a:t>StatsCAN</a:t>
            </a:r>
            <a:r>
              <a:rPr lang="en-US" sz="2000" b="1" i="0" dirty="0">
                <a:solidFill>
                  <a:srgbClr val="333333"/>
                </a:solidFill>
                <a:effectLst/>
                <a:latin typeface="Arial" panose="020B0604020202020204" pitchFamily="34" charset="0"/>
              </a:rPr>
              <a:t> : </a:t>
            </a:r>
            <a:r>
              <a:rPr lang="en-US" sz="3200" dirty="0">
                <a:hlinkClick r:id="rId3"/>
              </a:rPr>
              <a:t>Mobility and Migration Reference Guide, Census of Population, 2016 (statcan.gc.ca)</a:t>
            </a:r>
            <a:endParaRPr lang="en-US" sz="2000" b="1" i="0" dirty="0">
              <a:solidFill>
                <a:srgbClr val="333333"/>
              </a:solidFill>
              <a:effectLst/>
              <a:latin typeface="Arial" panose="020B0604020202020204" pitchFamily="34" charset="0"/>
            </a:endParaRPr>
          </a:p>
          <a:p>
            <a:pPr algn="l"/>
            <a:endParaRPr lang="en-US" sz="2000" b="1" i="0">
              <a:solidFill>
                <a:srgbClr val="333333"/>
              </a:solidFill>
              <a:effectLst/>
              <a:latin typeface="Arial" panose="020B0604020202020204" pitchFamily="34" charset="0"/>
            </a:endParaRPr>
          </a:p>
          <a:p>
            <a:pPr algn="l"/>
            <a:r>
              <a:rPr lang="en-US" sz="2000" b="1" i="0" dirty="0">
                <a:solidFill>
                  <a:srgbClr val="333333"/>
                </a:solidFill>
                <a:effectLst/>
                <a:latin typeface="Arial" panose="020B0604020202020204" pitchFamily="34" charset="0"/>
              </a:rPr>
              <a:t>Movers</a:t>
            </a:r>
            <a:r>
              <a:rPr lang="en-US" sz="2000" b="0" i="0" dirty="0">
                <a:solidFill>
                  <a:srgbClr val="333333"/>
                </a:solidFill>
                <a:effectLst/>
                <a:latin typeface="Arial" panose="020B0604020202020204" pitchFamily="34" charset="0"/>
              </a:rPr>
              <a:t> include non-migrants and migrants.</a:t>
            </a:r>
          </a:p>
          <a:p>
            <a:pPr algn="l"/>
            <a:r>
              <a:rPr lang="en-US" sz="2000" b="1" i="0" dirty="0">
                <a:solidFill>
                  <a:srgbClr val="333333"/>
                </a:solidFill>
                <a:effectLst/>
                <a:latin typeface="Arial" panose="020B0604020202020204" pitchFamily="34" charset="0"/>
              </a:rPr>
              <a:t>Non-migrants</a:t>
            </a:r>
            <a:r>
              <a:rPr lang="en-US" sz="2000" b="0" i="0" dirty="0">
                <a:solidFill>
                  <a:srgbClr val="333333"/>
                </a:solidFill>
                <a:effectLst/>
                <a:latin typeface="Arial" panose="020B0604020202020204" pitchFamily="34" charset="0"/>
              </a:rPr>
              <a:t> are movers who lived in the same census subdivision on Census Day as they did on the same date 1 year or 5 years earlier.</a:t>
            </a:r>
          </a:p>
          <a:p>
            <a:pPr algn="l"/>
            <a:r>
              <a:rPr lang="en-US" sz="2000" b="1" i="0" dirty="0">
                <a:solidFill>
                  <a:srgbClr val="333333"/>
                </a:solidFill>
                <a:effectLst/>
                <a:latin typeface="Arial" panose="020B0604020202020204" pitchFamily="34" charset="0"/>
              </a:rPr>
              <a:t>Migrants</a:t>
            </a:r>
            <a:r>
              <a:rPr lang="en-US" sz="2000" b="0" i="0" dirty="0">
                <a:solidFill>
                  <a:srgbClr val="333333"/>
                </a:solidFill>
                <a:effectLst/>
                <a:latin typeface="Arial" panose="020B0604020202020204" pitchFamily="34" charset="0"/>
              </a:rPr>
              <a:t> include </a:t>
            </a:r>
            <a:r>
              <a:rPr lang="en-US" sz="2000" b="1" i="0" dirty="0">
                <a:solidFill>
                  <a:srgbClr val="333333"/>
                </a:solidFill>
                <a:effectLst/>
                <a:latin typeface="Arial" panose="020B0604020202020204" pitchFamily="34" charset="0"/>
              </a:rPr>
              <a:t>internal migrants </a:t>
            </a:r>
            <a:r>
              <a:rPr lang="en-US" sz="2000" b="0" i="0" dirty="0">
                <a:solidFill>
                  <a:srgbClr val="333333"/>
                </a:solidFill>
                <a:effectLst/>
                <a:latin typeface="Arial" panose="020B0604020202020204" pitchFamily="34" charset="0"/>
              </a:rPr>
              <a:t>and</a:t>
            </a:r>
            <a:r>
              <a:rPr lang="en-US" sz="2000" b="1" i="0" dirty="0">
                <a:solidFill>
                  <a:srgbClr val="333333"/>
                </a:solidFill>
                <a:effectLst/>
                <a:latin typeface="Arial" panose="020B0604020202020204" pitchFamily="34" charset="0"/>
              </a:rPr>
              <a:t> external migrants</a:t>
            </a:r>
            <a:r>
              <a:rPr lang="en-US" sz="2000" b="0" i="0" dirty="0">
                <a:solidFill>
                  <a:srgbClr val="333333"/>
                </a:solidFill>
                <a:effectLst/>
                <a:latin typeface="Arial" panose="020B0604020202020204" pitchFamily="34" charset="0"/>
              </a:rPr>
              <a:t>.</a:t>
            </a:r>
          </a:p>
          <a:p>
            <a:pPr algn="l"/>
            <a:r>
              <a:rPr lang="en-US" sz="2000" b="1" i="0" dirty="0">
                <a:solidFill>
                  <a:srgbClr val="333333"/>
                </a:solidFill>
                <a:effectLst/>
                <a:latin typeface="Arial" panose="020B0604020202020204" pitchFamily="34" charset="0"/>
              </a:rPr>
              <a:t>Internal migrants</a:t>
            </a:r>
            <a:r>
              <a:rPr lang="en-US" sz="2000" b="0" i="0" dirty="0">
                <a:solidFill>
                  <a:srgbClr val="333333"/>
                </a:solidFill>
                <a:effectLst/>
                <a:latin typeface="Arial" panose="020B0604020202020204" pitchFamily="34" charset="0"/>
              </a:rPr>
              <a:t> include migrants who lived in Canada 1 year or 5 years ago. This includes persons who moved to a different city, town, township, village, municipality or Indian reserve within Canada. Greater detail can be provided for internal migrants by identifying whether they crossed a provincial boundary or the limits of a large municipality, specifically a census metropolitan area (CMA) or census agglomeration (CA).</a:t>
            </a:r>
          </a:p>
          <a:p>
            <a:pPr algn="l"/>
            <a:r>
              <a:rPr lang="en-US" sz="2000" b="1" i="0" dirty="0">
                <a:solidFill>
                  <a:srgbClr val="333333"/>
                </a:solidFill>
                <a:effectLst/>
                <a:latin typeface="Arial" panose="020B0604020202020204" pitchFamily="34" charset="0"/>
              </a:rPr>
              <a:t>External migrants</a:t>
            </a:r>
            <a:r>
              <a:rPr lang="en-US" sz="2000" b="0" i="0" dirty="0">
                <a:solidFill>
                  <a:srgbClr val="333333"/>
                </a:solidFill>
                <a:effectLst/>
                <a:latin typeface="Arial" panose="020B0604020202020204" pitchFamily="34" charset="0"/>
              </a:rPr>
              <a:t> include migrants who did not live in Canada 1 year or 5 years ago.</a:t>
            </a:r>
          </a:p>
          <a:p>
            <a:endParaRPr lang="en-CA"/>
          </a:p>
        </p:txBody>
      </p:sp>
      <p:sp>
        <p:nvSpPr>
          <p:cNvPr id="4" name="Slide Number Placeholder 3"/>
          <p:cNvSpPr>
            <a:spLocks noGrp="1"/>
          </p:cNvSpPr>
          <p:nvPr>
            <p:ph type="sldNum" sz="quarter" idx="5"/>
          </p:nvPr>
        </p:nvSpPr>
        <p:spPr/>
        <p:txBody>
          <a:bodyPr/>
          <a:lstStyle/>
          <a:p>
            <a:fld id="{41C167C0-187C-4E36-926E-AB366CFCD540}" type="slidenum">
              <a:rPr lang="en-CA" smtClean="0"/>
              <a:t>20</a:t>
            </a:fld>
            <a:endParaRPr lang="en-CA"/>
          </a:p>
        </p:txBody>
      </p:sp>
    </p:spTree>
    <p:extLst>
      <p:ext uri="{BB962C8B-B14F-4D97-AF65-F5344CB8AC3E}">
        <p14:creationId xmlns:p14="http://schemas.microsoft.com/office/powerpoint/2010/main" val="140906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02CDAF-1363-4E47-A52E-9AFB6D255F89}" type="slidenum">
              <a:rPr lang="en-US" smtClean="0"/>
              <a:t>22</a:t>
            </a:fld>
            <a:endParaRPr lang="en-US"/>
          </a:p>
        </p:txBody>
      </p:sp>
    </p:spTree>
    <p:extLst>
      <p:ext uri="{BB962C8B-B14F-4D97-AF65-F5344CB8AC3E}">
        <p14:creationId xmlns:p14="http://schemas.microsoft.com/office/powerpoint/2010/main" val="401560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 </a:t>
            </a:r>
          </a:p>
        </p:txBody>
      </p:sp>
      <p:sp>
        <p:nvSpPr>
          <p:cNvPr id="4" name="Slide Number Placeholder 3"/>
          <p:cNvSpPr>
            <a:spLocks noGrp="1"/>
          </p:cNvSpPr>
          <p:nvPr>
            <p:ph type="sldNum" sz="quarter" idx="5"/>
          </p:nvPr>
        </p:nvSpPr>
        <p:spPr/>
        <p:txBody>
          <a:bodyPr/>
          <a:lstStyle/>
          <a:p>
            <a:fld id="{1894F8FD-FD60-3B4B-BA9F-BD352B45849F}" type="slidenum">
              <a:rPr lang="en-US" smtClean="0"/>
              <a:t>28</a:t>
            </a:fld>
            <a:endParaRPr lang="en-US"/>
          </a:p>
        </p:txBody>
      </p:sp>
    </p:spTree>
    <p:extLst>
      <p:ext uri="{BB962C8B-B14F-4D97-AF65-F5344CB8AC3E}">
        <p14:creationId xmlns:p14="http://schemas.microsoft.com/office/powerpoint/2010/main" val="270704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FA8D-5514-96EE-3E6D-836588F3B3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773B94-F0A6-EC30-BDE5-1297E0987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FA86B6-F19F-C058-EBDA-D08B43F808C1}"/>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5" name="Footer Placeholder 4">
            <a:extLst>
              <a:ext uri="{FF2B5EF4-FFF2-40B4-BE49-F238E27FC236}">
                <a16:creationId xmlns:a16="http://schemas.microsoft.com/office/drawing/2014/main" id="{1A50C59E-DBCE-1D30-C35F-946465A5E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E364E-40AA-0594-D281-4658E311CAD8}"/>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279608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0F42-BCA8-92AB-736B-DB4764115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3B8905-B1D7-D0D2-9B09-7FA40C706A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E1D30-0102-DF98-614B-7EFCB88560D4}"/>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5" name="Footer Placeholder 4">
            <a:extLst>
              <a:ext uri="{FF2B5EF4-FFF2-40B4-BE49-F238E27FC236}">
                <a16:creationId xmlns:a16="http://schemas.microsoft.com/office/drawing/2014/main" id="{9859EFA7-3910-305A-4F03-C1320FF99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068AD-8A47-CF13-D225-50B02F203CF0}"/>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285125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73BA4F-8A48-F886-4ECA-8CEE6FDC8F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DB19C0-31F2-DFC7-23F1-860086C90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CA7A2-B0E3-9616-E3FD-74552B8E8FF1}"/>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5" name="Footer Placeholder 4">
            <a:extLst>
              <a:ext uri="{FF2B5EF4-FFF2-40B4-BE49-F238E27FC236}">
                <a16:creationId xmlns:a16="http://schemas.microsoft.com/office/drawing/2014/main" id="{50BB1040-36BC-84B0-A3AA-C467F4782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5A096-06EF-8BB9-B424-13D87A318F64}"/>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293016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811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1754-0F7F-82B6-E1A8-8E3BBF0AF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DC856-457A-1E39-C8EE-B807BBEAD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208A3-2008-87B0-6858-6B37A086F522}"/>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5" name="Footer Placeholder 4">
            <a:extLst>
              <a:ext uri="{FF2B5EF4-FFF2-40B4-BE49-F238E27FC236}">
                <a16:creationId xmlns:a16="http://schemas.microsoft.com/office/drawing/2014/main" id="{2E29AF24-B641-E803-D2EE-2DBA9C78F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A752A-00C3-629F-08F0-F2E502CE0C59}"/>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297146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C5FD-142E-47FD-3A45-F64D93DA9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DA480-55CE-78CC-B962-36D979C9BD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E1657C-0076-F104-E111-09B9BB0D2D0A}"/>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5" name="Footer Placeholder 4">
            <a:extLst>
              <a:ext uri="{FF2B5EF4-FFF2-40B4-BE49-F238E27FC236}">
                <a16:creationId xmlns:a16="http://schemas.microsoft.com/office/drawing/2014/main" id="{9D1DA172-4391-1357-A79C-6E813EF98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3B04-08BD-A5F2-4B4C-E2E98AB9D951}"/>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289963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DD4B-49E3-D396-D2BE-D5C4C9793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9F82A-942E-6469-DF76-7C904E69DB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35ED9A-A6AC-240E-95EE-B60AFD3BF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6A8671-011C-5231-2ED5-E8B23F6C7B54}"/>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6" name="Footer Placeholder 5">
            <a:extLst>
              <a:ext uri="{FF2B5EF4-FFF2-40B4-BE49-F238E27FC236}">
                <a16:creationId xmlns:a16="http://schemas.microsoft.com/office/drawing/2014/main" id="{D4E1181A-2335-90C2-3F1D-C06F8827D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935B0-3878-FA4D-5EC9-6FBC17E81890}"/>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55553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E0FE-33AE-A3B0-E20F-51C0DF71D1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9EDC5-6260-69F3-87AE-EEBAD7436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CFDC1-9E26-4532-2AA3-02BC4723D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A9F8A-EFE7-A4CF-977F-58F552F0A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617D8-F08A-B2A0-C554-42EAF2604A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85DF4C-D7DC-882B-B827-EC4D9D82F7A2}"/>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8" name="Footer Placeholder 7">
            <a:extLst>
              <a:ext uri="{FF2B5EF4-FFF2-40B4-BE49-F238E27FC236}">
                <a16:creationId xmlns:a16="http://schemas.microsoft.com/office/drawing/2014/main" id="{FAC577DF-9074-F47E-B911-0EB110699A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934D1B-E331-82A1-5127-E22C1BC10077}"/>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306950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6E90-5B7F-AE17-0F12-8565F7042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C6B268-9B4B-5BFF-93D8-7B5E58B8A7B1}"/>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4" name="Footer Placeholder 3">
            <a:extLst>
              <a:ext uri="{FF2B5EF4-FFF2-40B4-BE49-F238E27FC236}">
                <a16:creationId xmlns:a16="http://schemas.microsoft.com/office/drawing/2014/main" id="{9F524561-9EFC-9D86-80FA-1A2035CC29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2F0DAB-8D90-562E-F8A4-C4834277829E}"/>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224550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4E567-C049-D82C-5A1F-5E0059024E51}"/>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3" name="Footer Placeholder 2">
            <a:extLst>
              <a:ext uri="{FF2B5EF4-FFF2-40B4-BE49-F238E27FC236}">
                <a16:creationId xmlns:a16="http://schemas.microsoft.com/office/drawing/2014/main" id="{0C404AE6-7E85-2CE9-1ECA-246EF36EFC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A5804-EF04-D8C7-DE37-1C3E710F14E4}"/>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8363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3555-5CA8-6169-25F6-29BF8D63E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B2769E-3F03-C554-C2CE-139D90779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E603F3-05C9-35E9-BFCB-E0279B6B4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B827A-5A17-C264-6C68-2AAF3A2DEC3B}"/>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6" name="Footer Placeholder 5">
            <a:extLst>
              <a:ext uri="{FF2B5EF4-FFF2-40B4-BE49-F238E27FC236}">
                <a16:creationId xmlns:a16="http://schemas.microsoft.com/office/drawing/2014/main" id="{9FDBA5C9-D420-5A52-3C1D-CC5055A51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F54BB-F7B9-7FAB-3630-6AD3B9E9195C}"/>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375295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2079-E483-0F1C-ED02-DDE69CB07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3F013-7E1E-009E-1C4F-F5AA1FDF3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2728F9-7EAF-DCF5-B06B-F49DB6759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C28911-DA9B-D413-26CC-197AC25B12B4}"/>
              </a:ext>
            </a:extLst>
          </p:cNvPr>
          <p:cNvSpPr>
            <a:spLocks noGrp="1"/>
          </p:cNvSpPr>
          <p:nvPr>
            <p:ph type="dt" sz="half" idx="10"/>
          </p:nvPr>
        </p:nvSpPr>
        <p:spPr/>
        <p:txBody>
          <a:bodyPr/>
          <a:lstStyle/>
          <a:p>
            <a:fld id="{4BD3263A-7638-D74D-9B1E-681764C0D5B4}" type="datetimeFigureOut">
              <a:rPr lang="en-US" smtClean="0"/>
              <a:t>2/19/25</a:t>
            </a:fld>
            <a:endParaRPr lang="en-US"/>
          </a:p>
        </p:txBody>
      </p:sp>
      <p:sp>
        <p:nvSpPr>
          <p:cNvPr id="6" name="Footer Placeholder 5">
            <a:extLst>
              <a:ext uri="{FF2B5EF4-FFF2-40B4-BE49-F238E27FC236}">
                <a16:creationId xmlns:a16="http://schemas.microsoft.com/office/drawing/2014/main" id="{D638F0F9-86B9-CC5B-566E-718D1F311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80C54-0168-39C7-016B-E9042D464CDA}"/>
              </a:ext>
            </a:extLst>
          </p:cNvPr>
          <p:cNvSpPr>
            <a:spLocks noGrp="1"/>
          </p:cNvSpPr>
          <p:nvPr>
            <p:ph type="sldNum" sz="quarter" idx="12"/>
          </p:nvPr>
        </p:nvSpPr>
        <p:spPr/>
        <p:txBody>
          <a:bodyPr/>
          <a:lstStyle/>
          <a:p>
            <a:fld id="{A5B9CAF6-D9D2-4643-A1EC-78AE86EE9517}" type="slidenum">
              <a:rPr lang="en-US" smtClean="0"/>
              <a:t>‹#›</a:t>
            </a:fld>
            <a:endParaRPr lang="en-US"/>
          </a:p>
        </p:txBody>
      </p:sp>
    </p:spTree>
    <p:extLst>
      <p:ext uri="{BB962C8B-B14F-4D97-AF65-F5344CB8AC3E}">
        <p14:creationId xmlns:p14="http://schemas.microsoft.com/office/powerpoint/2010/main" val="170235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32D5FD-9B1C-507F-F620-5B5E96862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23C324-EA55-10BC-9B4F-58DC4D55D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E7352-3E0F-4207-D9A9-BE031C221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D3263A-7638-D74D-9B1E-681764C0D5B4}" type="datetimeFigureOut">
              <a:rPr lang="en-US" smtClean="0"/>
              <a:t>2/19/25</a:t>
            </a:fld>
            <a:endParaRPr lang="en-US"/>
          </a:p>
        </p:txBody>
      </p:sp>
      <p:sp>
        <p:nvSpPr>
          <p:cNvPr id="5" name="Footer Placeholder 4">
            <a:extLst>
              <a:ext uri="{FF2B5EF4-FFF2-40B4-BE49-F238E27FC236}">
                <a16:creationId xmlns:a16="http://schemas.microsoft.com/office/drawing/2014/main" id="{A40390DA-64C5-C66C-8948-2E1EF9DCE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6A85466-8587-EF70-A29B-E0A047539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B9CAF6-D9D2-4643-A1EC-78AE86EE9517}" type="slidenum">
              <a:rPr lang="en-US" smtClean="0"/>
              <a:t>‹#›</a:t>
            </a:fld>
            <a:endParaRPr lang="en-US"/>
          </a:p>
        </p:txBody>
      </p:sp>
    </p:spTree>
    <p:extLst>
      <p:ext uri="{BB962C8B-B14F-4D97-AF65-F5344CB8AC3E}">
        <p14:creationId xmlns:p14="http://schemas.microsoft.com/office/powerpoint/2010/main" val="41707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12.statcan.gc.ca/nhs-enm/2011/dp-pd/dt-td/Index-eng.cf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statcan.gc.ca/en/microdata/data-centres/data/canchec" TargetMode="External"/><Relationship Id="rId4" Type="http://schemas.openxmlformats.org/officeDocument/2006/relationships/hyperlink" Target="https://www.cihi.ca/en/discharge-abstract-database-dad-metadat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BCA9-C189-64E5-EC44-1824E307A20C}"/>
              </a:ext>
            </a:extLst>
          </p:cNvPr>
          <p:cNvSpPr>
            <a:spLocks noGrp="1"/>
          </p:cNvSpPr>
          <p:nvPr>
            <p:ph type="ctrTitle"/>
          </p:nvPr>
        </p:nvSpPr>
        <p:spPr/>
        <p:txBody>
          <a:bodyPr>
            <a:normAutofit fontScale="90000"/>
          </a:bodyPr>
          <a:lstStyle/>
          <a:p>
            <a:r>
              <a:rPr lang="en-US" dirty="0"/>
              <a:t>Health and Wellbeing of First Nations Children in Foster Homes</a:t>
            </a:r>
          </a:p>
        </p:txBody>
      </p:sp>
      <p:sp>
        <p:nvSpPr>
          <p:cNvPr id="3" name="Subtitle 2">
            <a:extLst>
              <a:ext uri="{FF2B5EF4-FFF2-40B4-BE49-F238E27FC236}">
                <a16:creationId xmlns:a16="http://schemas.microsoft.com/office/drawing/2014/main" id="{08CFB6CA-CC1C-86E5-5BF5-24D09AA995B6}"/>
              </a:ext>
            </a:extLst>
          </p:cNvPr>
          <p:cNvSpPr>
            <a:spLocks noGrp="1"/>
          </p:cNvSpPr>
          <p:nvPr>
            <p:ph type="subTitle" idx="1"/>
          </p:nvPr>
        </p:nvSpPr>
        <p:spPr/>
        <p:txBody>
          <a:bodyPr/>
          <a:lstStyle/>
          <a:p>
            <a:r>
              <a:rPr lang="en-US" dirty="0"/>
              <a:t>Chart Pack: Preliminary findings from a CanFos-2011 Study.</a:t>
            </a:r>
          </a:p>
          <a:p>
            <a:endParaRPr lang="en-US" dirty="0"/>
          </a:p>
          <a:p>
            <a:r>
              <a:rPr lang="en-US" dirty="0"/>
              <a:t>January 2025</a:t>
            </a:r>
          </a:p>
        </p:txBody>
      </p:sp>
    </p:spTree>
    <p:extLst>
      <p:ext uri="{BB962C8B-B14F-4D97-AF65-F5344CB8AC3E}">
        <p14:creationId xmlns:p14="http://schemas.microsoft.com/office/powerpoint/2010/main" val="363064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90A4-D10E-8666-AEE6-CED6C3079237}"/>
              </a:ext>
            </a:extLst>
          </p:cNvPr>
          <p:cNvSpPr>
            <a:spLocks noGrp="1"/>
          </p:cNvSpPr>
          <p:nvPr>
            <p:ph type="title"/>
          </p:nvPr>
        </p:nvSpPr>
        <p:spPr>
          <a:xfrm>
            <a:off x="838200" y="2226583"/>
            <a:ext cx="10515600" cy="1325563"/>
          </a:xfrm>
        </p:spPr>
        <p:txBody>
          <a:bodyPr/>
          <a:lstStyle/>
          <a:p>
            <a:r>
              <a:rPr lang="en-US" dirty="0"/>
              <a:t>Part 1: Data Overview</a:t>
            </a:r>
          </a:p>
        </p:txBody>
      </p:sp>
    </p:spTree>
    <p:extLst>
      <p:ext uri="{BB962C8B-B14F-4D97-AF65-F5344CB8AC3E}">
        <p14:creationId xmlns:p14="http://schemas.microsoft.com/office/powerpoint/2010/main" val="271050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1736-E846-AB9F-57C8-77BA22F71BB9}"/>
              </a:ext>
            </a:extLst>
          </p:cNvPr>
          <p:cNvSpPr>
            <a:spLocks noGrp="1"/>
          </p:cNvSpPr>
          <p:nvPr>
            <p:ph type="title"/>
          </p:nvPr>
        </p:nvSpPr>
        <p:spPr/>
        <p:txBody>
          <a:bodyPr>
            <a:normAutofit fontScale="90000"/>
          </a:bodyPr>
          <a:lstStyle/>
          <a:p>
            <a:r>
              <a:rPr lang="en-US" dirty="0"/>
              <a:t>Figure 1: Overview of Numbers (Cohort Flow Chart)</a:t>
            </a:r>
          </a:p>
        </p:txBody>
      </p:sp>
      <p:sp>
        <p:nvSpPr>
          <p:cNvPr id="4" name="TextBox 3">
            <a:extLst>
              <a:ext uri="{FF2B5EF4-FFF2-40B4-BE49-F238E27FC236}">
                <a16:creationId xmlns:a16="http://schemas.microsoft.com/office/drawing/2014/main" id="{4D7FFBC0-51CF-22B8-849E-8F205A9DA4A1}"/>
              </a:ext>
            </a:extLst>
          </p:cNvPr>
          <p:cNvSpPr txBox="1"/>
          <p:nvPr/>
        </p:nvSpPr>
        <p:spPr>
          <a:xfrm>
            <a:off x="9045183" y="4893745"/>
            <a:ext cx="1826141" cy="584775"/>
          </a:xfrm>
          <a:prstGeom prst="rect">
            <a:avLst/>
          </a:prstGeom>
          <a:noFill/>
          <a:ln w="22225">
            <a:solidFill>
              <a:schemeClr val="accent5"/>
            </a:solidFill>
          </a:ln>
        </p:spPr>
        <p:txBody>
          <a:bodyPr wrap="none" rtlCol="0">
            <a:spAutoFit/>
          </a:bodyPr>
          <a:lstStyle/>
          <a:p>
            <a:r>
              <a:rPr lang="en-CA" sz="3200" kern="0" dirty="0">
                <a:solidFill>
                  <a:srgbClr val="7030A0"/>
                </a:solidFill>
                <a:effectLst/>
                <a:latin typeface="Times New Roman" panose="02020603050405020304" pitchFamily="18" charset="0"/>
                <a:ea typeface="Times New Roman" panose="02020603050405020304" pitchFamily="18" charset="0"/>
              </a:rPr>
              <a:t>5,050,245</a:t>
            </a:r>
            <a:endParaRPr lang="en-US" sz="3200" b="1" dirty="0">
              <a:solidFill>
                <a:srgbClr val="7030A0"/>
              </a:solidFill>
            </a:endParaRPr>
          </a:p>
        </p:txBody>
      </p:sp>
      <p:sp>
        <p:nvSpPr>
          <p:cNvPr id="5" name="TextBox 4">
            <a:extLst>
              <a:ext uri="{FF2B5EF4-FFF2-40B4-BE49-F238E27FC236}">
                <a16:creationId xmlns:a16="http://schemas.microsoft.com/office/drawing/2014/main" id="{BEBF1E55-F157-3F1A-103C-9687D080C403}"/>
              </a:ext>
            </a:extLst>
          </p:cNvPr>
          <p:cNvSpPr txBox="1"/>
          <p:nvPr/>
        </p:nvSpPr>
        <p:spPr>
          <a:xfrm>
            <a:off x="1172121" y="4893745"/>
            <a:ext cx="1399742" cy="584775"/>
          </a:xfrm>
          <a:prstGeom prst="rect">
            <a:avLst/>
          </a:prstGeom>
          <a:noFill/>
          <a:ln w="22225">
            <a:solidFill>
              <a:schemeClr val="accent2"/>
            </a:solidFill>
          </a:ln>
        </p:spPr>
        <p:txBody>
          <a:bodyPr wrap="none" rtlCol="0">
            <a:spAutoFit/>
          </a:bodyPr>
          <a:lstStyle/>
          <a:p>
            <a:r>
              <a:rPr lang="en-US" sz="3200" dirty="0">
                <a:solidFill>
                  <a:schemeClr val="accent2"/>
                </a:solidFill>
              </a:rPr>
              <a:t>14,477</a:t>
            </a:r>
          </a:p>
        </p:txBody>
      </p:sp>
      <p:sp>
        <p:nvSpPr>
          <p:cNvPr id="6" name="TextBox 5">
            <a:extLst>
              <a:ext uri="{FF2B5EF4-FFF2-40B4-BE49-F238E27FC236}">
                <a16:creationId xmlns:a16="http://schemas.microsoft.com/office/drawing/2014/main" id="{7D1D05EB-712A-3FBB-16AB-69423C649E73}"/>
              </a:ext>
            </a:extLst>
          </p:cNvPr>
          <p:cNvSpPr txBox="1"/>
          <p:nvPr/>
        </p:nvSpPr>
        <p:spPr>
          <a:xfrm>
            <a:off x="5136847" y="4893746"/>
            <a:ext cx="1619354" cy="584775"/>
          </a:xfrm>
          <a:prstGeom prst="rect">
            <a:avLst/>
          </a:prstGeom>
          <a:noFill/>
          <a:ln w="22225">
            <a:solidFill>
              <a:schemeClr val="accent2"/>
            </a:solidFill>
          </a:ln>
        </p:spPr>
        <p:txBody>
          <a:bodyPr wrap="none" rtlCol="0">
            <a:spAutoFit/>
          </a:bodyPr>
          <a:lstStyle/>
          <a:p>
            <a:r>
              <a:rPr lang="en-US" sz="3200" dirty="0">
                <a:solidFill>
                  <a:schemeClr val="accent2"/>
                </a:solidFill>
              </a:rPr>
              <a:t>272,225</a:t>
            </a:r>
          </a:p>
        </p:txBody>
      </p:sp>
      <p:sp>
        <p:nvSpPr>
          <p:cNvPr id="7" name="TextBox 6">
            <a:extLst>
              <a:ext uri="{FF2B5EF4-FFF2-40B4-BE49-F238E27FC236}">
                <a16:creationId xmlns:a16="http://schemas.microsoft.com/office/drawing/2014/main" id="{01DF718E-7FC1-4AE2-9E0A-3B25C687C9D3}"/>
              </a:ext>
            </a:extLst>
          </p:cNvPr>
          <p:cNvSpPr txBox="1"/>
          <p:nvPr/>
        </p:nvSpPr>
        <p:spPr>
          <a:xfrm>
            <a:off x="4202034" y="3439682"/>
            <a:ext cx="3658181" cy="523220"/>
          </a:xfrm>
          <a:prstGeom prst="rect">
            <a:avLst/>
          </a:prstGeom>
          <a:noFill/>
          <a:ln w="22225">
            <a:solidFill>
              <a:schemeClr val="accent2"/>
            </a:solidFill>
          </a:ln>
        </p:spPr>
        <p:txBody>
          <a:bodyPr wrap="square" rtlCol="0">
            <a:spAutoFit/>
          </a:bodyPr>
          <a:lstStyle/>
          <a:p>
            <a:r>
              <a:rPr lang="en-US" sz="2800" b="1" dirty="0">
                <a:solidFill>
                  <a:schemeClr val="accent2"/>
                </a:solidFill>
              </a:rPr>
              <a:t>Not in Foster Homes</a:t>
            </a:r>
          </a:p>
        </p:txBody>
      </p:sp>
      <p:sp>
        <p:nvSpPr>
          <p:cNvPr id="8" name="TextBox 7">
            <a:extLst>
              <a:ext uri="{FF2B5EF4-FFF2-40B4-BE49-F238E27FC236}">
                <a16:creationId xmlns:a16="http://schemas.microsoft.com/office/drawing/2014/main" id="{633B8B82-46E2-9F31-DB3C-3C94DBA7CCAA}"/>
              </a:ext>
            </a:extLst>
          </p:cNvPr>
          <p:cNvSpPr txBox="1"/>
          <p:nvPr/>
        </p:nvSpPr>
        <p:spPr>
          <a:xfrm>
            <a:off x="415600" y="3420065"/>
            <a:ext cx="2855782" cy="523220"/>
          </a:xfrm>
          <a:prstGeom prst="rect">
            <a:avLst/>
          </a:prstGeom>
          <a:noFill/>
          <a:ln w="22225">
            <a:solidFill>
              <a:schemeClr val="accent2"/>
            </a:solidFill>
          </a:ln>
        </p:spPr>
        <p:txBody>
          <a:bodyPr wrap="none" rtlCol="0">
            <a:spAutoFit/>
          </a:bodyPr>
          <a:lstStyle/>
          <a:p>
            <a:r>
              <a:rPr lang="en-US" sz="2800" b="1" dirty="0">
                <a:solidFill>
                  <a:schemeClr val="accent2"/>
                </a:solidFill>
              </a:rPr>
              <a:t>In Foster Homes</a:t>
            </a:r>
          </a:p>
        </p:txBody>
      </p:sp>
      <p:sp>
        <p:nvSpPr>
          <p:cNvPr id="9" name="TextBox 8">
            <a:extLst>
              <a:ext uri="{FF2B5EF4-FFF2-40B4-BE49-F238E27FC236}">
                <a16:creationId xmlns:a16="http://schemas.microsoft.com/office/drawing/2014/main" id="{0B70395F-DDA7-D97A-8124-04946F81D8F8}"/>
              </a:ext>
            </a:extLst>
          </p:cNvPr>
          <p:cNvSpPr txBox="1"/>
          <p:nvPr/>
        </p:nvSpPr>
        <p:spPr>
          <a:xfrm>
            <a:off x="8106318" y="1995427"/>
            <a:ext cx="3703872" cy="584775"/>
          </a:xfrm>
          <a:prstGeom prst="rect">
            <a:avLst/>
          </a:prstGeom>
          <a:noFill/>
          <a:ln w="22225">
            <a:solidFill>
              <a:schemeClr val="accent5">
                <a:lumMod val="75000"/>
              </a:schemeClr>
            </a:solidFill>
          </a:ln>
        </p:spPr>
        <p:txBody>
          <a:bodyPr wrap="square" rtlCol="0">
            <a:spAutoFit/>
          </a:bodyPr>
          <a:lstStyle/>
          <a:p>
            <a:r>
              <a:rPr lang="en-US" sz="3200" b="1" dirty="0">
                <a:solidFill>
                  <a:schemeClr val="accent5">
                    <a:lumMod val="75000"/>
                  </a:schemeClr>
                </a:solidFill>
              </a:rPr>
              <a:t>Canadian Children</a:t>
            </a:r>
          </a:p>
        </p:txBody>
      </p:sp>
      <p:sp>
        <p:nvSpPr>
          <p:cNvPr id="10" name="TextBox 9">
            <a:extLst>
              <a:ext uri="{FF2B5EF4-FFF2-40B4-BE49-F238E27FC236}">
                <a16:creationId xmlns:a16="http://schemas.microsoft.com/office/drawing/2014/main" id="{EBFC4704-7188-C851-E035-C0DD636FEF61}"/>
              </a:ext>
            </a:extLst>
          </p:cNvPr>
          <p:cNvSpPr txBox="1"/>
          <p:nvPr/>
        </p:nvSpPr>
        <p:spPr>
          <a:xfrm>
            <a:off x="1321250" y="1985618"/>
            <a:ext cx="5959870" cy="584775"/>
          </a:xfrm>
          <a:prstGeom prst="rect">
            <a:avLst/>
          </a:prstGeom>
          <a:noFill/>
          <a:ln w="22225">
            <a:solidFill>
              <a:schemeClr val="accent2"/>
            </a:solidFill>
          </a:ln>
        </p:spPr>
        <p:txBody>
          <a:bodyPr wrap="square" rtlCol="0">
            <a:spAutoFit/>
          </a:bodyPr>
          <a:lstStyle/>
          <a:p>
            <a:r>
              <a:rPr lang="en-US" sz="3200" b="1" dirty="0">
                <a:solidFill>
                  <a:schemeClr val="accent2"/>
                </a:solidFill>
              </a:rPr>
              <a:t>Census Identified First Nations</a:t>
            </a:r>
          </a:p>
        </p:txBody>
      </p:sp>
      <p:cxnSp>
        <p:nvCxnSpPr>
          <p:cNvPr id="12" name="Elbow Connector 11">
            <a:extLst>
              <a:ext uri="{FF2B5EF4-FFF2-40B4-BE49-F238E27FC236}">
                <a16:creationId xmlns:a16="http://schemas.microsoft.com/office/drawing/2014/main" id="{7032091F-51BE-64F6-E4DD-36BD83D8AFE6}"/>
              </a:ext>
            </a:extLst>
          </p:cNvPr>
          <p:cNvCxnSpPr>
            <a:cxnSpLocks/>
            <a:stCxn id="10" idx="2"/>
            <a:endCxn id="8" idx="0"/>
          </p:cNvCxnSpPr>
          <p:nvPr/>
        </p:nvCxnSpPr>
        <p:spPr>
          <a:xfrm rot="5400000">
            <a:off x="2647502" y="1766382"/>
            <a:ext cx="849672" cy="2457694"/>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B516AD33-D063-D82E-6D3B-582C441FF156}"/>
              </a:ext>
            </a:extLst>
          </p:cNvPr>
          <p:cNvCxnSpPr>
            <a:cxnSpLocks/>
          </p:cNvCxnSpPr>
          <p:nvPr/>
        </p:nvCxnSpPr>
        <p:spPr>
          <a:xfrm>
            <a:off x="3987952" y="2995229"/>
            <a:ext cx="2072575" cy="424835"/>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02ED93B-F3AC-2108-9F01-7D93B24D2D98}"/>
              </a:ext>
            </a:extLst>
          </p:cNvPr>
          <p:cNvCxnSpPr>
            <a:cxnSpLocks/>
            <a:stCxn id="9" idx="2"/>
            <a:endCxn id="4" idx="0"/>
          </p:cNvCxnSpPr>
          <p:nvPr/>
        </p:nvCxnSpPr>
        <p:spPr>
          <a:xfrm>
            <a:off x="9958254" y="2580202"/>
            <a:ext cx="0" cy="231354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70594D-21E7-E3D7-B5AE-00E82E040F05}"/>
              </a:ext>
            </a:extLst>
          </p:cNvPr>
          <p:cNvCxnSpPr>
            <a:cxnSpLocks/>
            <a:stCxn id="7" idx="2"/>
          </p:cNvCxnSpPr>
          <p:nvPr/>
        </p:nvCxnSpPr>
        <p:spPr>
          <a:xfrm flipH="1">
            <a:off x="6031124" y="3962902"/>
            <a:ext cx="1" cy="93084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00CD9C7-CFDD-BBC3-2580-80FE25A8CE18}"/>
              </a:ext>
            </a:extLst>
          </p:cNvPr>
          <p:cNvCxnSpPr/>
          <p:nvPr/>
        </p:nvCxnSpPr>
        <p:spPr>
          <a:xfrm flipH="1">
            <a:off x="1836768" y="4002390"/>
            <a:ext cx="1" cy="8692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A213C4A-F58D-60F3-BDAE-4B8DA0296026}"/>
              </a:ext>
            </a:extLst>
          </p:cNvPr>
          <p:cNvSpPr txBox="1"/>
          <p:nvPr/>
        </p:nvSpPr>
        <p:spPr>
          <a:xfrm>
            <a:off x="238906" y="6107172"/>
            <a:ext cx="2930098" cy="369332"/>
          </a:xfrm>
          <a:prstGeom prst="rect">
            <a:avLst/>
          </a:prstGeom>
          <a:noFill/>
        </p:spPr>
        <p:txBody>
          <a:bodyPr wrap="none" rtlCol="0">
            <a:spAutoFit/>
          </a:bodyPr>
          <a:lstStyle/>
          <a:p>
            <a:r>
              <a:rPr lang="en-US" dirty="0"/>
              <a:t>*Survey weights are applied</a:t>
            </a:r>
          </a:p>
        </p:txBody>
      </p:sp>
      <p:sp>
        <p:nvSpPr>
          <p:cNvPr id="3" name="TextBox 2">
            <a:extLst>
              <a:ext uri="{FF2B5EF4-FFF2-40B4-BE49-F238E27FC236}">
                <a16:creationId xmlns:a16="http://schemas.microsoft.com/office/drawing/2014/main" id="{8FE4F6C8-ADFF-015B-F527-C39030065810}"/>
              </a:ext>
            </a:extLst>
          </p:cNvPr>
          <p:cNvSpPr txBox="1"/>
          <p:nvPr/>
        </p:nvSpPr>
        <p:spPr>
          <a:xfrm>
            <a:off x="238906" y="6499937"/>
            <a:ext cx="3419462" cy="369332"/>
          </a:xfrm>
          <a:prstGeom prst="rect">
            <a:avLst/>
          </a:prstGeom>
          <a:noFill/>
        </p:spPr>
        <p:txBody>
          <a:bodyPr wrap="none" rtlCol="0">
            <a:spAutoFit/>
          </a:bodyPr>
          <a:lstStyle/>
          <a:p>
            <a:r>
              <a:rPr lang="en-US" dirty="0"/>
              <a:t>Preliminary Data, CanFos-2011.</a:t>
            </a:r>
          </a:p>
        </p:txBody>
      </p:sp>
    </p:spTree>
    <p:extLst>
      <p:ext uri="{BB962C8B-B14F-4D97-AF65-F5344CB8AC3E}">
        <p14:creationId xmlns:p14="http://schemas.microsoft.com/office/powerpoint/2010/main" val="193778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canada with different countries/regions&#10;&#10;Description automatically generated">
            <a:extLst>
              <a:ext uri="{FF2B5EF4-FFF2-40B4-BE49-F238E27FC236}">
                <a16:creationId xmlns:a16="http://schemas.microsoft.com/office/drawing/2014/main" id="{3A97E1A9-3CE5-1801-EE5D-2F7CCD34D23D}"/>
              </a:ext>
            </a:extLst>
          </p:cNvPr>
          <p:cNvPicPr>
            <a:picLocks noChangeAspect="1"/>
          </p:cNvPicPr>
          <p:nvPr/>
        </p:nvPicPr>
        <p:blipFill rotWithShape="1">
          <a:blip r:embed="rId2">
            <a:alphaModFix amt="66000"/>
            <a:extLst>
              <a:ext uri="{BEBA8EAE-BF5A-486C-A8C5-ECC9F3942E4B}">
                <a14:imgProps xmlns:a14="http://schemas.microsoft.com/office/drawing/2010/main">
                  <a14:imgLayer r:embed="rId3">
                    <a14:imgEffect>
                      <a14:backgroundRemoval t="10000" b="90000" l="10000" r="90000">
                        <a14:foregroundMark x1="18438" y1="58224" x2="20806" y2="58003"/>
                        <a14:foregroundMark x1="21764" y1="58269" x2="19531" y2="58729"/>
                        <a14:foregroundMark x1="19531" y1="58729" x2="18672" y2="58426"/>
                        <a14:foregroundMark x1="24609" y1="59435" x2="25630" y2="59777"/>
                        <a14:foregroundMark x1="27734" y1="58930" x2="28672" y2="59939"/>
                        <a14:backgroundMark x1="25470" y1="56457" x2="66953" y2="62260"/>
                        <a14:backgroundMark x1="17188" y1="55298" x2="23998" y2="56250"/>
                        <a14:backgroundMark x1="66953" y1="62260" x2="59766" y2="54692"/>
                        <a14:backgroundMark x1="59766" y1="54692" x2="59453" y2="47629"/>
                        <a14:backgroundMark x1="59453" y1="47629" x2="81172" y2="46216"/>
                        <a14:backgroundMark x1="81172" y1="46216" x2="93438" y2="54289"/>
                        <a14:backgroundMark x1="93438" y1="54289" x2="93906" y2="71342"/>
                        <a14:backgroundMark x1="93906" y1="71342" x2="82266" y2="86983"/>
                        <a14:backgroundMark x1="82266" y1="86983" x2="14844" y2="89001"/>
                        <a14:backgroundMark x1="14844" y1="89001" x2="11016" y2="71544"/>
                        <a14:backgroundMark x1="11016" y1="71544" x2="14766" y2="58224"/>
                        <a14:backgroundMark x1="14766" y1="58224" x2="17813" y2="55499"/>
                        <a14:backgroundMark x1="29377" y1="58493" x2="27422" y2="82543"/>
                        <a14:backgroundMark x1="27422" y1="82543" x2="33594" y2="90111"/>
                        <a14:backgroundMark x1="33594" y1="90111" x2="82969" y2="84965"/>
                        <a14:backgroundMark x1="82969" y1="84965" x2="87734" y2="70636"/>
                        <a14:backgroundMark x1="87734" y1="70636" x2="84844" y2="49546"/>
                        <a14:backgroundMark x1="84844" y1="49546" x2="38828" y2="52876"/>
                        <a14:backgroundMark x1="38828" y1="52876" x2="28047" y2="57215"/>
                        <a14:backgroundMark x1="28047" y1="57215" x2="28448" y2="58122"/>
                        <a14:backgroundMark x1="74844" y1="48638" x2="68281" y2="52573"/>
                        <a14:backgroundMark x1="68281" y1="52573" x2="64219" y2="73360"/>
                        <a14:backgroundMark x1="64219" y1="73360" x2="89219" y2="93239"/>
                        <a14:backgroundMark x1="89219" y1="93239" x2="96172" y2="79919"/>
                        <a14:backgroundMark x1="96172" y1="79919" x2="81094" y2="51060"/>
                        <a14:backgroundMark x1="81094" y1="51060" x2="71250" y2="49041"/>
                        <a14:backgroundMark x1="71250" y1="49041" x2="70625" y2="49344"/>
                        <a14:backgroundMark x1="47891" y1="53885" x2="57969" y2="40464"/>
                        <a14:backgroundMark x1="57969" y1="40464" x2="48438" y2="25530"/>
                        <a14:backgroundMark x1="48438" y1="25530" x2="41641" y2="23613"/>
                        <a14:backgroundMark x1="41641" y1="23613" x2="36875" y2="29869"/>
                        <a14:backgroundMark x1="36875" y1="29869" x2="27969" y2="29667"/>
                        <a14:backgroundMark x1="27969" y1="29667" x2="25156" y2="35621"/>
                        <a14:backgroundMark x1="25156" y1="35621" x2="27656" y2="43088"/>
                        <a14:backgroundMark x1="27656" y1="43088" x2="43516" y2="59536"/>
                        <a14:backgroundMark x1="43516" y1="59536" x2="48672" y2="54793"/>
                        <a14:backgroundMark x1="48672" y1="54793" x2="48672" y2="54591"/>
                        <a14:backgroundMark x1="52734" y1="66599" x2="47578" y2="72351"/>
                        <a14:backgroundMark x1="47578" y1="72351" x2="45156" y2="78708"/>
                        <a14:backgroundMark x1="45156" y1="78708" x2="44688" y2="85772"/>
                        <a14:backgroundMark x1="44688" y1="85772" x2="49922" y2="89808"/>
                        <a14:backgroundMark x1="49922" y1="89808" x2="63203" y2="88496"/>
                        <a14:backgroundMark x1="63203" y1="88496" x2="67891" y2="80626"/>
                        <a14:backgroundMark x1="67891" y1="80626" x2="61641" y2="72048"/>
                        <a14:backgroundMark x1="61641" y1="72048" x2="52031" y2="66599"/>
                        <a14:backgroundMark x1="36953" y1="58930" x2="37578" y2="88496"/>
                        <a14:backgroundMark x1="37578" y1="88496" x2="47422" y2="90313"/>
                        <a14:backgroundMark x1="47422" y1="90313" x2="51875" y2="77296"/>
                        <a14:backgroundMark x1="51875" y1="77296" x2="52656" y2="63471"/>
                        <a14:backgroundMark x1="52656" y1="63471" x2="45234" y2="58829"/>
                        <a14:backgroundMark x1="45234" y1="58829" x2="39688" y2="58325"/>
                        <a14:backgroundMark x1="39688" y1="58325" x2="37578" y2="59031"/>
                        <a14:backgroundMark x1="79609" y1="54490" x2="75313" y2="60040"/>
                        <a14:backgroundMark x1="75313" y1="60040" x2="84063" y2="63370"/>
                        <a14:backgroundMark x1="84063" y1="63370" x2="85625" y2="60949"/>
                        <a14:backgroundMark x1="24688" y1="35520" x2="35156" y2="50656"/>
                        <a14:backgroundMark x1="35156" y1="50656" x2="38047" y2="60242"/>
                        <a14:backgroundMark x1="18543" y1="58000" x2="16094" y2="57719"/>
                        <a14:backgroundMark x1="38047" y1="60242" x2="29293" y2="59236"/>
                        <a14:backgroundMark x1="16094" y1="57719" x2="5703" y2="37941"/>
                        <a14:backgroundMark x1="5703" y1="37941" x2="10859" y2="24218"/>
                        <a14:backgroundMark x1="10859" y1="24218" x2="21641" y2="29062"/>
                        <a14:backgroundMark x1="21641" y1="29062" x2="24375" y2="36024"/>
                        <a14:backgroundMark x1="24375" y1="36024" x2="24453" y2="36630"/>
                        <a14:backgroundMark x1="34375" y1="57921" x2="14141" y2="50555"/>
                        <a14:backgroundMark x1="14141" y1="50555" x2="12344" y2="10293"/>
                        <a14:backgroundMark x1="12344" y1="10293" x2="38359" y2="33502"/>
                        <a14:backgroundMark x1="38359" y1="33502" x2="33125" y2="57316"/>
                        <a14:backgroundMark x1="33125" y1="57316" x2="33281" y2="57518"/>
                        <a14:backgroundMark x1="28647" y1="59967" x2="28984" y2="60141"/>
                        <a14:backgroundMark x1="19375" y1="56004" x2="25547" y2="57719"/>
                        <a14:backgroundMark x1="25547" y1="57719" x2="23359" y2="56609"/>
                        <a14:backgroundMark x1="25547" y1="57719" x2="27891" y2="58022"/>
                        <a14:backgroundMark x1="26563" y1="58123" x2="28906" y2="58729"/>
                      </a14:backgroundRemoval>
                    </a14:imgEffect>
                  </a14:imgLayer>
                </a14:imgProps>
              </a:ext>
              <a:ext uri="{28A0092B-C50C-407E-A947-70E740481C1C}">
                <a14:useLocalDpi xmlns:a14="http://schemas.microsoft.com/office/drawing/2010/main" val="0"/>
              </a:ext>
            </a:extLst>
          </a:blip>
          <a:srcRect l="11281" t="50227" r="66190"/>
          <a:stretch/>
        </p:blipFill>
        <p:spPr>
          <a:xfrm>
            <a:off x="2706843" y="3446263"/>
            <a:ext cx="1995633" cy="3413394"/>
          </a:xfrm>
          <a:prstGeom prst="rect">
            <a:avLst/>
          </a:prstGeom>
        </p:spPr>
      </p:pic>
      <p:pic>
        <p:nvPicPr>
          <p:cNvPr id="9" name="Picture 8" descr="A map of canada with different countries/regions&#10;&#10;Description automatically generated">
            <a:extLst>
              <a:ext uri="{FF2B5EF4-FFF2-40B4-BE49-F238E27FC236}">
                <a16:creationId xmlns:a16="http://schemas.microsoft.com/office/drawing/2014/main" id="{79C027E8-9264-C4FF-EDD3-49E74C132FF8}"/>
              </a:ext>
            </a:extLst>
          </p:cNvPr>
          <p:cNvPicPr>
            <a:picLocks noChangeAspect="1"/>
          </p:cNvPicPr>
          <p:nvPr/>
        </p:nvPicPr>
        <p:blipFill rotWithShape="1">
          <a:blip r:embed="rId4">
            <a:alphaModFix amt="66000"/>
            <a:extLst>
              <a:ext uri="{BEBA8EAE-BF5A-486C-A8C5-ECC9F3942E4B}">
                <a14:imgProps xmlns:a14="http://schemas.microsoft.com/office/drawing/2010/main">
                  <a14:imgLayer r:embed="rId3">
                    <a14:imgEffect>
                      <a14:backgroundRemoval t="9990" b="89606" l="1016" r="90000">
                        <a14:foregroundMark x1="14531" y1="21897" x2="7109" y2="24622"/>
                        <a14:foregroundMark x1="7109" y1="24622" x2="1328" y2="31786"/>
                        <a14:foregroundMark x1="1328" y1="31786" x2="530" y2="37339"/>
                        <a14:foregroundMark x1="15046" y1="24682" x2="15078" y2="23814"/>
                        <a14:foregroundMark x1="14997" y1="26021" x2="15046" y2="24694"/>
                        <a14:foregroundMark x1="15078" y1="23814" x2="14688" y2="21695"/>
                        <a14:foregroundMark x1="13359" y1="24319" x2="1016" y2="41372"/>
                        <a14:foregroundMark x1="13560" y1="49878" x2="13447" y2="48611"/>
                        <a14:foregroundMark x1="13999" y1="34277" x2="14099" y2="33052"/>
                        <a14:foregroundMark x1="13775" y1="37033" x2="13859" y2="35998"/>
                        <a14:foregroundMark x1="13193" y1="44173" x2="13479" y2="40666"/>
                        <a14:foregroundMark x1="12855" y1="31814" x2="10234" y2="35520"/>
                        <a14:foregroundMark x1="10234" y1="35520" x2="4375" y2="36024"/>
                        <a14:foregroundMark x1="4375" y1="36024" x2="9297" y2="39657"/>
                        <a14:foregroundMark x1="9297" y1="39657" x2="12812" y2="45510"/>
                        <a14:foregroundMark x1="5469" y1="37841" x2="9453" y2="46216"/>
                        <a14:foregroundMark x1="9453" y1="46216" x2="11250" y2="47730"/>
                        <a14:foregroundMark x1="12500" y1="27952" x2="13281" y2="28052"/>
                        <a14:foregroundMark x1="13203" y1="36428" x2="13359" y2="36932"/>
                        <a14:foregroundMark x1="11328" y1="48436" x2="11484" y2="48537"/>
                        <a14:foregroundMark x1="13233" y1="35363" x2="13828" y2="36831"/>
                        <a14:foregroundMark x1="6406" y1="43088" x2="3672" y2="40868"/>
                        <a14:foregroundMark x1="11484" y1="48234" x2="10703" y2="48133"/>
                        <a14:foregroundMark x1="4375" y1="38446" x2="5469" y2="40666"/>
                        <a14:foregroundMark x1="3828" y1="40262" x2="4043" y2="42018"/>
                        <a14:foregroundMark x1="2656" y1="39859" x2="2213" y2="40268"/>
                        <a14:foregroundMark x1="1484" y1="40868" x2="1746" y2="41141"/>
                        <a14:foregroundMark x1="15234" y1="53380" x2="15703" y2="53683"/>
                        <a14:foregroundMark x1="14251" y1="52454" x2="14609" y2="52775"/>
                        <a14:foregroundMark x1="14042" y1="52628" x2="15859" y2="54188"/>
                        <a14:foregroundMark x1="1641" y1="41978" x2="13802" y2="52422"/>
                        <a14:backgroundMark x1="25470" y1="56457" x2="66953" y2="62260"/>
                        <a14:backgroundMark x1="17188" y1="55298" x2="23998" y2="56250"/>
                        <a14:backgroundMark x1="66953" y1="62260" x2="59766" y2="54692"/>
                        <a14:backgroundMark x1="59766" y1="54692" x2="59453" y2="47629"/>
                        <a14:backgroundMark x1="59453" y1="47629" x2="81172" y2="46216"/>
                        <a14:backgroundMark x1="81172" y1="46216" x2="93438" y2="54289"/>
                        <a14:backgroundMark x1="93438" y1="54289" x2="93906" y2="71342"/>
                        <a14:backgroundMark x1="93906" y1="71342" x2="82266" y2="86983"/>
                        <a14:backgroundMark x1="82266" y1="86983" x2="14844" y2="89001"/>
                        <a14:backgroundMark x1="14844" y1="89001" x2="11016" y2="71544"/>
                        <a14:backgroundMark x1="11016" y1="71544" x2="14766" y2="58224"/>
                        <a14:backgroundMark x1="14766" y1="58224" x2="17813" y2="55499"/>
                        <a14:backgroundMark x1="29377" y1="58493" x2="27422" y2="82543"/>
                        <a14:backgroundMark x1="27422" y1="82543" x2="33594" y2="90111"/>
                        <a14:backgroundMark x1="33594" y1="90111" x2="82969" y2="84965"/>
                        <a14:backgroundMark x1="82969" y1="84965" x2="87734" y2="70636"/>
                        <a14:backgroundMark x1="87734" y1="70636" x2="84844" y2="49546"/>
                        <a14:backgroundMark x1="84844" y1="49546" x2="38828" y2="52876"/>
                        <a14:backgroundMark x1="38828" y1="52876" x2="28047" y2="57215"/>
                        <a14:backgroundMark x1="28047" y1="57215" x2="28448" y2="58122"/>
                        <a14:backgroundMark x1="74844" y1="48638" x2="68281" y2="52573"/>
                        <a14:backgroundMark x1="68281" y1="52573" x2="64219" y2="73360"/>
                        <a14:backgroundMark x1="64219" y1="73360" x2="89219" y2="93239"/>
                        <a14:backgroundMark x1="89219" y1="93239" x2="96172" y2="79919"/>
                        <a14:backgroundMark x1="96172" y1="79919" x2="81094" y2="51060"/>
                        <a14:backgroundMark x1="81094" y1="51060" x2="71250" y2="49041"/>
                        <a14:backgroundMark x1="71250" y1="49041" x2="70625" y2="49344"/>
                        <a14:backgroundMark x1="47891" y1="53885" x2="57969" y2="40464"/>
                        <a14:backgroundMark x1="57969" y1="40464" x2="48438" y2="25530"/>
                        <a14:backgroundMark x1="48438" y1="25530" x2="41641" y2="23613"/>
                        <a14:backgroundMark x1="41641" y1="23613" x2="36875" y2="29869"/>
                        <a14:backgroundMark x1="36875" y1="29869" x2="27969" y2="29667"/>
                        <a14:backgroundMark x1="27969" y1="29667" x2="25156" y2="35621"/>
                        <a14:backgroundMark x1="25156" y1="35621" x2="27656" y2="43088"/>
                        <a14:backgroundMark x1="27656" y1="43088" x2="43516" y2="59536"/>
                        <a14:backgroundMark x1="43516" y1="59536" x2="48672" y2="54793"/>
                        <a14:backgroundMark x1="48672" y1="54793" x2="48672" y2="54591"/>
                        <a14:backgroundMark x1="52734" y1="66599" x2="47578" y2="72351"/>
                        <a14:backgroundMark x1="47578" y1="72351" x2="45156" y2="78708"/>
                        <a14:backgroundMark x1="45156" y1="78708" x2="44688" y2="85772"/>
                        <a14:backgroundMark x1="44688" y1="85772" x2="49922" y2="89808"/>
                        <a14:backgroundMark x1="49922" y1="89808" x2="63203" y2="88496"/>
                        <a14:backgroundMark x1="63203" y1="88496" x2="67891" y2="80626"/>
                        <a14:backgroundMark x1="67891" y1="80626" x2="61641" y2="72048"/>
                        <a14:backgroundMark x1="61641" y1="72048" x2="52031" y2="66599"/>
                        <a14:backgroundMark x1="36953" y1="58930" x2="37578" y2="88496"/>
                        <a14:backgroundMark x1="37578" y1="88496" x2="47422" y2="90313"/>
                        <a14:backgroundMark x1="47422" y1="90313" x2="51875" y2="77296"/>
                        <a14:backgroundMark x1="51875" y1="77296" x2="52656" y2="63471"/>
                        <a14:backgroundMark x1="52656" y1="63471" x2="45234" y2="58829"/>
                        <a14:backgroundMark x1="45234" y1="58829" x2="39688" y2="58325"/>
                        <a14:backgroundMark x1="39688" y1="58325" x2="37578" y2="59031"/>
                        <a14:backgroundMark x1="79609" y1="54490" x2="75313" y2="60040"/>
                        <a14:backgroundMark x1="75313" y1="60040" x2="84063" y2="63370"/>
                        <a14:backgroundMark x1="84063" y1="63370" x2="85625" y2="60949"/>
                        <a14:backgroundMark x1="24688" y1="35520" x2="35156" y2="50656"/>
                        <a14:backgroundMark x1="35156" y1="50656" x2="38047" y2="60242"/>
                        <a14:backgroundMark x1="18543" y1="58000" x2="16094" y2="57719"/>
                        <a14:backgroundMark x1="38047" y1="60242" x2="29293" y2="59236"/>
                        <a14:backgroundMark x1="16094" y1="57719" x2="14550" y2="54779"/>
                        <a14:backgroundMark x1="10033" y1="26416" x2="10561" y2="25011"/>
                        <a14:backgroundMark x1="15339" y1="26231" x2="21641" y2="29062"/>
                        <a14:backgroundMark x1="14165" y1="25703" x2="14653" y2="25922"/>
                        <a14:backgroundMark x1="21641" y1="29062" x2="24375" y2="36024"/>
                        <a14:backgroundMark x1="24375" y1="36024" x2="24453" y2="36630"/>
                        <a14:backgroundMark x1="18030" y1="51971" x2="16143" y2="51284"/>
                        <a14:backgroundMark x1="34375" y1="57921" x2="18590" y2="52174"/>
                        <a14:backgroundMark x1="12816" y1="20871" x2="12344" y2="10293"/>
                        <a14:backgroundMark x1="13870" y1="44477" x2="13722" y2="41158"/>
                        <a14:backgroundMark x1="13904" y1="45240" x2="13876" y2="44604"/>
                        <a14:backgroundMark x1="14083" y1="49256" x2="14047" y2="48448"/>
                        <a14:backgroundMark x1="12344" y1="10293" x2="38359" y2="33502"/>
                        <a14:backgroundMark x1="38359" y1="33502" x2="33125" y2="57316"/>
                        <a14:backgroundMark x1="33125" y1="57316" x2="33281" y2="57518"/>
                        <a14:backgroundMark x1="28647" y1="59967" x2="28984" y2="60141"/>
                        <a14:backgroundMark x1="19375" y1="56004" x2="25547" y2="57719"/>
                        <a14:backgroundMark x1="25547" y1="57719" x2="23359" y2="56609"/>
                        <a14:backgroundMark x1="25547" y1="57719" x2="27891" y2="58022"/>
                        <a14:backgroundMark x1="26563" y1="58123" x2="28906" y2="58729"/>
                        <a14:backgroundMark x1="18359" y1="55096" x2="14219" y2="72149"/>
                        <a14:backgroundMark x1="14219" y1="72149" x2="15469" y2="85671"/>
                        <a14:backgroundMark x1="15469" y1="85671" x2="27813" y2="90515"/>
                        <a14:backgroundMark x1="27813" y1="90515" x2="34063" y2="71645"/>
                        <a14:backgroundMark x1="34063" y1="71645" x2="32266" y2="55903"/>
                        <a14:backgroundMark x1="32266" y1="55903" x2="35625" y2="47931"/>
                        <a14:backgroundMark x1="35625" y1="47931" x2="23594" y2="28658"/>
                        <a14:backgroundMark x1="23594" y1="28658" x2="17188" y2="27245"/>
                        <a14:backgroundMark x1="15365" y1="30798" x2="14415" y2="32650"/>
                        <a14:backgroundMark x1="17188" y1="27245" x2="15429" y2="30674"/>
                        <a14:backgroundMark x1="13691" y1="41534" x2="14082" y2="44427"/>
                        <a14:backgroundMark x1="14297" y1="46014" x2="18281" y2="55903"/>
                        <a14:backgroundMark x1="22031" y1="23613" x2="15859" y2="26034"/>
                        <a14:backgroundMark x1="15859" y1="26034" x2="15703" y2="43088"/>
                        <a14:backgroundMark x1="15703" y1="43088" x2="27266" y2="53078"/>
                        <a14:backgroundMark x1="27266" y1="53078" x2="36484" y2="45711"/>
                        <a14:backgroundMark x1="36484" y1="45711" x2="30703" y2="25832"/>
                        <a14:backgroundMark x1="30703" y1="25832" x2="24453" y2="23007"/>
                        <a14:backgroundMark x1="24453" y1="23007" x2="23281" y2="23613"/>
                        <a14:backgroundMark x1="14766" y1="42886" x2="15000" y2="43391"/>
                        <a14:backgroundMark x1="15703" y1="45610" x2="15703" y2="45610"/>
                        <a14:backgroundMark x1="15703" y1="45610" x2="15703" y2="45610"/>
                        <a14:backgroundMark x1="15703" y1="45610" x2="15703" y2="45610"/>
                        <a14:backgroundMark x1="16484" y1="46014" x2="16484" y2="46014"/>
                        <a14:backgroundMark x1="15859" y1="45207" x2="15937" y2="46821"/>
                        <a14:backgroundMark x1="20313" y1="55197" x2="17031" y2="62361"/>
                        <a14:backgroundMark x1="17031" y1="62361" x2="15156" y2="71443"/>
                        <a14:backgroundMark x1="15156" y1="71443" x2="17266" y2="80222"/>
                        <a14:backgroundMark x1="17266" y1="80222" x2="26484" y2="67104"/>
                        <a14:backgroundMark x1="26484" y1="67104" x2="18750" y2="68416"/>
                        <a14:backgroundMark x1="18750" y1="68416" x2="23281" y2="62765"/>
                        <a14:backgroundMark x1="23281" y1="62765" x2="27422" y2="82846"/>
                        <a14:backgroundMark x1="27422" y1="82846" x2="18516" y2="85166"/>
                        <a14:backgroundMark x1="18516" y1="85166" x2="24453" y2="75782"/>
                        <a14:backgroundMark x1="24453" y1="75782" x2="23281" y2="56206"/>
                        <a14:backgroundMark x1="23281" y1="56206" x2="22422" y2="58829"/>
                        <a14:backgroundMark x1="20547" y1="58426" x2="21016" y2="58224"/>
                        <a14:backgroundMark x1="24609" y1="59738" x2="25859" y2="60242"/>
                        <a14:backgroundMark x1="27656" y1="58930" x2="29219" y2="60040"/>
                        <a14:backgroundMark x1="2072" y1="44371" x2="2031" y2="50050"/>
                        <a14:backgroundMark x1="2031" y1="50050" x2="12188" y2="84864"/>
                        <a14:backgroundMark x1="12188" y1="84864" x2="15859" y2="68618"/>
                        <a14:backgroundMark x1="15859" y1="68618" x2="11029" y2="52413"/>
                        <a14:backgroundMark x1="1067" y1="38803" x2="469" y2="38648"/>
                        <a14:backgroundMark x1="5469" y1="48234" x2="8359" y2="56912"/>
                        <a14:backgroundMark x1="8359" y1="56912" x2="9844" y2="57316"/>
                        <a14:backgroundMark x1="4297" y1="63169" x2="2734" y2="70838"/>
                        <a14:backgroundMark x1="2734" y1="70838" x2="6172" y2="79818"/>
                        <a14:backgroundMark x1="6172" y1="79818" x2="7578" y2="79717"/>
                        <a14:backgroundMark x1="1719" y1="63269" x2="1328" y2="67104"/>
                        <a14:backgroundMark x1="4453" y1="63370" x2="4297" y2="62260"/>
                        <a14:backgroundMark x1="4453" y1="61857" x2="3672" y2="62967"/>
                        <a14:backgroundMark x1="781" y1="61958" x2="1875" y2="61655"/>
                        <a14:backgroundMark x1="1250" y1="62059" x2="78" y2="65187"/>
                        <a14:backgroundMark x1="2734" y1="47427" x2="11563" y2="53784"/>
                        <a14:backgroundMark x1="5621" y1="47343" x2="4219" y2="46418"/>
                        <a14:backgroundMark x1="4219" y1="46418" x2="9375" y2="51766"/>
                        <a14:backgroundMark x1="9375" y1="51766" x2="3906" y2="46317"/>
                        <a14:backgroundMark x1="15000" y1="28254" x2="15547" y2="29566"/>
                        <a14:backgroundMark x1="14297" y1="34208" x2="14453" y2="35318"/>
                        <a14:backgroundMark x1="14453" y1="35520" x2="13984" y2="36125"/>
                        <a14:backgroundMark x1="14063" y1="36024" x2="13828" y2="36024"/>
                        <a14:backgroundMark x1="14297" y1="37033" x2="14297" y2="40666"/>
                        <a14:backgroundMark x1="14063" y1="44097" x2="14297" y2="48537"/>
                        <a14:backgroundMark x1="15078" y1="28860" x2="15313" y2="29364"/>
                        <a14:backgroundMark x1="14922" y1="29263" x2="14375" y2="30777"/>
                        <a14:backgroundMark x1="14297" y1="29970" x2="13984" y2="32089"/>
                        <a14:backgroundMark x1="13438" y1="32089" x2="14297" y2="32795"/>
                        <a14:backgroundMark x1="82031" y1="17861" x2="82031" y2="17861"/>
                        <a14:backgroundMark x1="1094" y1="41978" x2="1423" y2="42255"/>
                        <a14:backgroundMark x1="14141" y1="50050" x2="14553" y2="50671"/>
                        <a14:backgroundMark x1="14141" y1="50151" x2="15078" y2="51766"/>
                        <a14:backgroundMark x1="14453" y1="50656" x2="14141" y2="51160"/>
                        <a14:backgroundMark x1="14844" y1="51968" x2="14844" y2="51968"/>
                        <a14:backgroundMark x1="14844" y1="52371" x2="14844" y2="52371"/>
                      </a14:backgroundRemoval>
                    </a14:imgEffect>
                  </a14:imgLayer>
                </a14:imgProps>
              </a:ext>
              <a:ext uri="{28A0092B-C50C-407E-A947-70E740481C1C}">
                <a14:useLocalDpi xmlns:a14="http://schemas.microsoft.com/office/drawing/2010/main" val="0"/>
              </a:ext>
            </a:extLst>
          </a:blip>
          <a:srcRect t="13357" r="73833" b="39532"/>
          <a:stretch/>
        </p:blipFill>
        <p:spPr>
          <a:xfrm>
            <a:off x="1714786" y="920594"/>
            <a:ext cx="2317833" cy="3230881"/>
          </a:xfrm>
          <a:prstGeom prst="rect">
            <a:avLst/>
          </a:prstGeom>
        </p:spPr>
      </p:pic>
      <p:pic>
        <p:nvPicPr>
          <p:cNvPr id="11" name="Picture 10" descr="A map of canada with different countries/regions&#10;&#10;Description automatically generated">
            <a:extLst>
              <a:ext uri="{FF2B5EF4-FFF2-40B4-BE49-F238E27FC236}">
                <a16:creationId xmlns:a16="http://schemas.microsoft.com/office/drawing/2014/main" id="{31EF1502-E760-9737-2994-8D29FEB8BB6D}"/>
              </a:ext>
            </a:extLst>
          </p:cNvPr>
          <p:cNvPicPr>
            <a:picLocks noChangeAspect="1"/>
          </p:cNvPicPr>
          <p:nvPr/>
        </p:nvPicPr>
        <p:blipFill rotWithShape="1">
          <a:blip r:embed="rId5">
            <a:alphaModFix amt="66000"/>
            <a:extLst>
              <a:ext uri="{BEBA8EAE-BF5A-486C-A8C5-ECC9F3942E4B}">
                <a14:imgProps xmlns:a14="http://schemas.microsoft.com/office/drawing/2010/main">
                  <a14:imgLayer r:embed="rId3">
                    <a14:imgEffect>
                      <a14:backgroundRemoval t="9990" b="89606" l="1016" r="90000">
                        <a14:foregroundMark x1="1754" y1="31258" x2="1328" y2="31786"/>
                        <a14:foregroundMark x1="5469" y1="26654" x2="4737" y2="27561"/>
                        <a14:foregroundMark x1="1328" y1="31786" x2="530" y2="37339"/>
                        <a14:foregroundMark x1="14997" y1="26021" x2="15042" y2="24800"/>
                        <a14:foregroundMark x1="24219" y1="36125" x2="22109" y2="27447"/>
                        <a14:foregroundMark x1="22109" y1="27447" x2="16172" y2="26640"/>
                        <a14:foregroundMark x1="15053" y1="31582" x2="14002" y2="36219"/>
                        <a14:foregroundMark x1="16172" y1="26640" x2="15669" y2="28862"/>
                        <a14:foregroundMark x1="34639" y1="58964" x2="37297" y2="56267"/>
                        <a14:foregroundMark x1="37084" y1="52519" x2="34907" y2="49548"/>
                        <a14:foregroundMark x1="26088" y1="39943" x2="25469" y2="38951"/>
                        <a14:foregroundMark x1="25469" y1="38951" x2="16719" y2="35923"/>
                        <a14:foregroundMark x1="16719" y1="35923" x2="20781" y2="47023"/>
                        <a14:foregroundMark x1="20781" y1="47023" x2="36094" y2="54087"/>
                        <a14:foregroundMark x1="17344" y1="30172" x2="14922" y2="41171"/>
                        <a14:foregroundMark x1="14922" y1="41171" x2="25391" y2="52876"/>
                        <a14:foregroundMark x1="25391" y1="52876" x2="33828" y2="56206"/>
                        <a14:foregroundMark x1="14844" y1="49849" x2="15547" y2="50252"/>
                        <a14:foregroundMark x1="14685" y1="44998" x2="16797" y2="50454"/>
                        <a14:foregroundMark x1="16797" y1="50454" x2="33203" y2="57719"/>
                        <a14:foregroundMark x1="33203" y1="57719" x2="34766" y2="57921"/>
                        <a14:foregroundMark x1="24922" y1="40161" x2="22813" y2="46922"/>
                        <a14:foregroundMark x1="31406" y1="50252" x2="30953" y2="50642"/>
                        <a14:foregroundMark x1="32231" y1="50379" x2="30547" y2="49950"/>
                        <a14:foregroundMark x1="36094" y1="51362" x2="32664" y2="50489"/>
                        <a14:foregroundMark x1="28359" y1="52977" x2="27031" y2="52977"/>
                        <a14:foregroundMark x1="17031" y1="29364" x2="17344" y2="31483"/>
                        <a14:foregroundMark x1="21328" y1="28759" x2="22031" y2="30272"/>
                        <a14:foregroundMark x1="22578" y1="31483" x2="24375" y2="36125"/>
                        <a14:foregroundMark x1="22500" y1="31483" x2="22734" y2="32291"/>
                        <a14:foregroundMark x1="17266" y1="29263" x2="17578" y2="31483"/>
                        <a14:foregroundMark x1="22578" y1="30979" x2="23125" y2="33098"/>
                        <a14:foregroundMark x1="17344" y1="28052" x2="16953" y2="30575"/>
                        <a14:foregroundMark x1="15078" y1="28860" x2="13672" y2="31887"/>
                        <a14:foregroundMark x1="37109" y1="58123" x2="35220" y2="60119"/>
                        <a14:foregroundMark x1="36797" y1="57719" x2="37031" y2="58224"/>
                        <a14:foregroundMark x1="15078" y1="52371" x2="14021" y2="51437"/>
                        <a14:foregroundMark x1="79922" y1="25227" x2="79922" y2="25227"/>
                        <a14:foregroundMark x1="13800" y1="41978" x2="13663" y2="42583"/>
                        <a14:foregroundMark x1="13905" y1="41517" x2="13800" y2="41978"/>
                        <a14:foregroundMark x1="13672" y1="44198" x2="13906" y2="48335"/>
                        <a14:foregroundMark x1="24141" y1="36024" x2="24453" y2="36932"/>
                        <a14:foregroundMark x1="31641" y1="48638" x2="33750" y2="49344"/>
                        <a14:foregroundMark x1="85391" y1="38850" x2="85391" y2="38850"/>
                        <a14:foregroundMark x1="13285" y1="42381" x2="13312" y2="43088"/>
                        <a14:foregroundMark x1="13828" y1="41070" x2="13828" y2="40868"/>
                        <a14:foregroundMark x1="13828" y1="40868" x2="13438" y2="39556"/>
                        <a14:foregroundMark x1="13281" y1="39758" x2="13672" y2="43592"/>
                        <a14:foregroundMark x1="14844" y1="52371" x2="15703" y2="52371"/>
                        <a14:foregroundMark x1="13516" y1="48335" x2="13828" y2="51564"/>
                        <a14:foregroundMark x1="13672" y1="52069" x2="19723" y2="55469"/>
                        <a14:foregroundMark x1="26328" y1="58628" x2="36641" y2="59939"/>
                        <a14:foregroundMark x1="15703" y1="53986" x2="26172" y2="58930"/>
                        <a14:backgroundMark x1="37210" y1="58099" x2="66953" y2="62260"/>
                        <a14:backgroundMark x1="66953" y1="62260" x2="59766" y2="54692"/>
                        <a14:backgroundMark x1="59766" y1="54692" x2="59453" y2="47629"/>
                        <a14:backgroundMark x1="59453" y1="47629" x2="81172" y2="46216"/>
                        <a14:backgroundMark x1="81172" y1="46216" x2="93438" y2="54289"/>
                        <a14:backgroundMark x1="93438" y1="54289" x2="93906" y2="71342"/>
                        <a14:backgroundMark x1="93906" y1="71342" x2="82266" y2="86983"/>
                        <a14:backgroundMark x1="82266" y1="86983" x2="14844" y2="89001"/>
                        <a14:backgroundMark x1="14844" y1="89001" x2="11016" y2="71544"/>
                        <a14:backgroundMark x1="11016" y1="71544" x2="14766" y2="58224"/>
                        <a14:backgroundMark x1="14766" y1="58224" x2="16929" y2="56290"/>
                        <a14:backgroundMark x1="29212" y1="60526" x2="27422" y2="82543"/>
                        <a14:backgroundMark x1="27422" y1="82543" x2="33594" y2="90111"/>
                        <a14:backgroundMark x1="33594" y1="90111" x2="82969" y2="84965"/>
                        <a14:backgroundMark x1="82969" y1="84965" x2="87734" y2="70636"/>
                        <a14:backgroundMark x1="87734" y1="70636" x2="84844" y2="49546"/>
                        <a14:backgroundMark x1="84844" y1="49546" x2="38828" y2="52876"/>
                        <a14:backgroundMark x1="38828" y1="52876" x2="37341" y2="53474"/>
                        <a14:backgroundMark x1="74844" y1="48638" x2="68281" y2="52573"/>
                        <a14:backgroundMark x1="68281" y1="52573" x2="64219" y2="73360"/>
                        <a14:backgroundMark x1="64219" y1="73360" x2="89219" y2="93239"/>
                        <a14:backgroundMark x1="89219" y1="93239" x2="96172" y2="79919"/>
                        <a14:backgroundMark x1="96172" y1="79919" x2="81094" y2="51060"/>
                        <a14:backgroundMark x1="81094" y1="51060" x2="71250" y2="49041"/>
                        <a14:backgroundMark x1="71250" y1="49041" x2="70625" y2="49344"/>
                        <a14:backgroundMark x1="47891" y1="53885" x2="57969" y2="40464"/>
                        <a14:backgroundMark x1="57969" y1="40464" x2="48438" y2="25530"/>
                        <a14:backgroundMark x1="48438" y1="25530" x2="41641" y2="23613"/>
                        <a14:backgroundMark x1="41641" y1="23613" x2="36875" y2="29869"/>
                        <a14:backgroundMark x1="36875" y1="29869" x2="27969" y2="29667"/>
                        <a14:backgroundMark x1="27969" y1="29667" x2="25435" y2="35029"/>
                        <a14:backgroundMark x1="25420" y1="36410" x2="26629" y2="40020"/>
                        <a14:backgroundMark x1="38801" y1="54646" x2="43516" y2="59536"/>
                        <a14:backgroundMark x1="43516" y1="59536" x2="48672" y2="54793"/>
                        <a14:backgroundMark x1="48672" y1="54793" x2="48672" y2="54591"/>
                        <a14:backgroundMark x1="52734" y1="66599" x2="47578" y2="72351"/>
                        <a14:backgroundMark x1="47578" y1="72351" x2="45156" y2="78708"/>
                        <a14:backgroundMark x1="45156" y1="78708" x2="44688" y2="85772"/>
                        <a14:backgroundMark x1="44688" y1="85772" x2="49922" y2="89808"/>
                        <a14:backgroundMark x1="49922" y1="89808" x2="63203" y2="88496"/>
                        <a14:backgroundMark x1="63203" y1="88496" x2="67891" y2="80626"/>
                        <a14:backgroundMark x1="67891" y1="80626" x2="61641" y2="72048"/>
                        <a14:backgroundMark x1="61641" y1="72048" x2="52031" y2="66599"/>
                        <a14:backgroundMark x1="36985" y1="60444" x2="37578" y2="88496"/>
                        <a14:backgroundMark x1="37578" y1="88496" x2="47422" y2="90313"/>
                        <a14:backgroundMark x1="47422" y1="90313" x2="51875" y2="77296"/>
                        <a14:backgroundMark x1="51875" y1="77296" x2="52656" y2="63471"/>
                        <a14:backgroundMark x1="52656" y1="63471" x2="45234" y2="58829"/>
                        <a14:backgroundMark x1="45234" y1="58829" x2="39688" y2="58325"/>
                        <a14:backgroundMark x1="39688" y1="58325" x2="38666" y2="58667"/>
                        <a14:backgroundMark x1="79609" y1="54490" x2="75313" y2="60040"/>
                        <a14:backgroundMark x1="75313" y1="60040" x2="84063" y2="63370"/>
                        <a14:backgroundMark x1="84063" y1="63370" x2="85625" y2="60949"/>
                        <a14:backgroundMark x1="25335" y1="36456" x2="32120" y2="46266"/>
                        <a14:backgroundMark x1="37836" y1="59544" x2="38047" y2="60242"/>
                        <a14:backgroundMark x1="37367" y1="57989" x2="37533" y2="58539"/>
                        <a14:backgroundMark x1="18543" y1="58000" x2="16094" y2="57719"/>
                        <a14:backgroundMark x1="38047" y1="60242" x2="37261" y2="60152"/>
                        <a14:backgroundMark x1="14820" y1="55294" x2="14379" y2="54454"/>
                        <a14:backgroundMark x1="16094" y1="57719" x2="14844" y2="55340"/>
                        <a14:backgroundMark x1="10033" y1="26416" x2="10561" y2="25011"/>
                        <a14:backgroundMark x1="20692" y1="28636" x2="21186" y2="28858"/>
                        <a14:backgroundMark x1="14165" y1="25703" x2="14653" y2="25922"/>
                        <a14:backgroundMark x1="22098" y1="30225" x2="22420" y2="31044"/>
                        <a14:backgroundMark x1="12816" y1="20871" x2="12344" y2="10293"/>
                        <a14:backgroundMark x1="12344" y1="10293" x2="38359" y2="33502"/>
                        <a14:backgroundMark x1="38359" y1="33502" x2="34998" y2="48793"/>
                        <a14:backgroundMark x1="17952" y1="56773" x2="14219" y2="72149"/>
                        <a14:backgroundMark x1="14219" y1="72149" x2="15469" y2="85671"/>
                        <a14:backgroundMark x1="15469" y1="85671" x2="27813" y2="90515"/>
                        <a14:backgroundMark x1="27813" y1="90515" x2="34063" y2="71645"/>
                        <a14:backgroundMark x1="34063" y1="71645" x2="32930" y2="61716"/>
                        <a14:backgroundMark x1="35166" y1="49021" x2="35625" y2="47931"/>
                        <a14:backgroundMark x1="35625" y1="47931" x2="23594" y2="28658"/>
                        <a14:backgroundMark x1="23594" y1="28658" x2="22742" y2="28470"/>
                        <a14:backgroundMark x1="22031" y1="23613" x2="17408" y2="25427"/>
                        <a14:backgroundMark x1="15859" y1="26034" x2="15855" y2="26523"/>
                        <a14:backgroundMark x1="34080" y1="47633" x2="36484" y2="45711"/>
                        <a14:backgroundMark x1="36484" y1="45711" x2="30703" y2="25832"/>
                        <a14:backgroundMark x1="30703" y1="25832" x2="24453" y2="23007"/>
                        <a14:backgroundMark x1="24453" y1="23007" x2="23281" y2="23613"/>
                        <a14:backgroundMark x1="19300" y1="57410" x2="17031" y2="62361"/>
                        <a14:backgroundMark x1="17031" y1="62361" x2="15156" y2="71443"/>
                        <a14:backgroundMark x1="15156" y1="71443" x2="17266" y2="80222"/>
                        <a14:backgroundMark x1="17266" y1="80222" x2="26484" y2="67104"/>
                        <a14:backgroundMark x1="26484" y1="67104" x2="18750" y2="68416"/>
                        <a14:backgroundMark x1="18750" y1="68416" x2="23281" y2="62765"/>
                        <a14:backgroundMark x1="23281" y1="62765" x2="27422" y2="82846"/>
                        <a14:backgroundMark x1="27422" y1="82846" x2="18516" y2="85166"/>
                        <a14:backgroundMark x1="18516" y1="85166" x2="24453" y2="75782"/>
                        <a14:backgroundMark x1="24453" y1="75782" x2="23470" y2="59362"/>
                        <a14:backgroundMark x1="20547" y1="58426" x2="21016" y2="58224"/>
                        <a14:backgroundMark x1="2072" y1="44371" x2="2031" y2="50050"/>
                        <a14:backgroundMark x1="2031" y1="50050" x2="12188" y2="84864"/>
                        <a14:backgroundMark x1="12188" y1="84864" x2="15859" y2="68618"/>
                        <a14:backgroundMark x1="15859" y1="68618" x2="11029" y2="52413"/>
                        <a14:backgroundMark x1="1067" y1="38803" x2="469" y2="38648"/>
                        <a14:backgroundMark x1="5469" y1="48234" x2="8359" y2="56912"/>
                        <a14:backgroundMark x1="8359" y1="56912" x2="9844" y2="57316"/>
                        <a14:backgroundMark x1="4297" y1="63169" x2="2734" y2="70838"/>
                        <a14:backgroundMark x1="2734" y1="70838" x2="6172" y2="79818"/>
                        <a14:backgroundMark x1="6172" y1="79818" x2="7578" y2="79717"/>
                        <a14:backgroundMark x1="1719" y1="63269" x2="1328" y2="67104"/>
                        <a14:backgroundMark x1="4453" y1="63370" x2="4297" y2="62260"/>
                        <a14:backgroundMark x1="4453" y1="61857" x2="3672" y2="62967"/>
                        <a14:backgroundMark x1="781" y1="61958" x2="1875" y2="61655"/>
                        <a14:backgroundMark x1="1250" y1="62059" x2="78" y2="65187"/>
                        <a14:backgroundMark x1="2734" y1="47427" x2="11563" y2="53784"/>
                        <a14:backgroundMark x1="1172" y1="41372" x2="11406" y2="51160"/>
                        <a14:backgroundMark x1="11406" y1="51160" x2="4219" y2="46418"/>
                        <a14:backgroundMark x1="4219" y1="46418" x2="9375" y2="51766"/>
                        <a14:backgroundMark x1="9375" y1="51766" x2="3906" y2="46317"/>
                        <a14:backgroundMark x1="1484" y1="41978" x2="859" y2="41574"/>
                        <a14:backgroundMark x1="10703" y1="50757" x2="13250" y2="52700"/>
                        <a14:backgroundMark x1="82031" y1="17861" x2="82031" y2="17861"/>
                        <a14:backgroundMark x1="14922" y1="19173" x2="6797" y2="21594"/>
                        <a14:backgroundMark x1="6797" y1="21594" x2="1953" y2="29263"/>
                        <a14:backgroundMark x1="1953" y1="29263" x2="11418" y2="39467"/>
                        <a14:backgroundMark x1="25402" y1="38054" x2="27109" y2="32089"/>
                        <a14:backgroundMark x1="19995" y1="25778" x2="15391" y2="21695"/>
                        <a14:backgroundMark x1="22462" y1="27967" x2="22184" y2="27721"/>
                        <a14:backgroundMark x1="27109" y1="32089" x2="22541" y2="28038"/>
                        <a14:backgroundMark x1="15391" y1="21695" x2="11563" y2="20383"/>
                        <a14:backgroundMark x1="13438" y1="21594" x2="7109" y2="23209"/>
                        <a14:backgroundMark x1="7109" y1="23209" x2="5078" y2="46317"/>
                        <a14:backgroundMark x1="5078" y1="46317" x2="11929" y2="50310"/>
                        <a14:backgroundMark x1="16631" y1="26809" x2="15313" y2="20383"/>
                        <a14:backgroundMark x1="15313" y1="20383" x2="15313" y2="20383"/>
                        <a14:backgroundMark x1="13105" y1="29776" x2="9297" y2="32392"/>
                        <a14:backgroundMark x1="9297" y1="32392" x2="8906" y2="51160"/>
                        <a14:backgroundMark x1="12775" y1="53413" x2="14453" y2="54390"/>
                        <a14:backgroundMark x1="8906" y1="51160" x2="9821" y2="51693"/>
                        <a14:backgroundMark x1="14453" y1="54390" x2="14453" y2="54296"/>
                        <a14:backgroundMark x1="14688" y1="23007" x2="3125" y2="36327"/>
                        <a14:backgroundMark x1="3125" y1="36327" x2="6797" y2="48537"/>
                        <a14:backgroundMark x1="6797" y1="48537" x2="11330" y2="49277"/>
                        <a14:backgroundMark x1="16641" y1="26842" x2="14609" y2="23310"/>
                        <a14:backgroundMark x1="13047" y1="28052" x2="12656" y2="29465"/>
                        <a14:backgroundMark x1="11492" y1="35710" x2="9922" y2="41877"/>
                        <a14:backgroundMark x1="11434" y1="38664" x2="10703" y2="41271"/>
                        <a14:backgroundMark x1="10938" y1="33502" x2="11394" y2="40664"/>
                        <a14:backgroundMark x1="7891" y1="36932" x2="7969" y2="45711"/>
                        <a14:backgroundMark x1="3594" y1="38749" x2="313" y2="41473"/>
                        <a14:backgroundMark x1="9922" y1="41372" x2="11250" y2="55499"/>
                        <a14:backgroundMark x1="13019" y1="51923" x2="13047" y2="52371"/>
                        <a14:backgroundMark x1="85781" y1="68920" x2="79219" y2="82341"/>
                        <a14:backgroundMark x1="26328" y1="39657" x2="31875" y2="45106"/>
                        <a14:backgroundMark x1="31875" y1="45106" x2="32110" y2="47839"/>
                        <a14:backgroundMark x1="27969" y1="43491" x2="32188" y2="47830"/>
                        <a14:backgroundMark x1="33928" y1="49041" x2="35156" y2="49041"/>
                        <a14:backgroundMark x1="37422" y1="52472" x2="37734" y2="56206"/>
                        <a14:backgroundMark x1="37500" y1="56206" x2="37500" y2="56710"/>
                        <a14:backgroundMark x1="12500" y1="32392" x2="12862" y2="39828"/>
                        <a14:backgroundMark x1="13203" y1="32291" x2="13438" y2="32593"/>
                        <a14:backgroundMark x1="34575" y1="61191" x2="34609" y2="61352"/>
                        <a14:backgroundMark x1="34375" y1="61352" x2="33750" y2="61554"/>
                        <a14:backgroundMark x1="13203" y1="43895" x2="13203" y2="43895"/>
                        <a14:backgroundMark x1="13203" y1="43996" x2="13203" y2="43996"/>
                        <a14:backgroundMark x1="13203" y1="43996" x2="13203" y2="43996"/>
                      </a14:backgroundRemoval>
                    </a14:imgEffect>
                  </a14:imgLayer>
                </a14:imgProps>
              </a:ext>
              <a:ext uri="{28A0092B-C50C-407E-A947-70E740481C1C}">
                <a14:useLocalDpi xmlns:a14="http://schemas.microsoft.com/office/drawing/2010/main" val="0"/>
              </a:ext>
            </a:extLst>
          </a:blip>
          <a:srcRect l="10657" t="11550" r="60009" b="38935"/>
          <a:stretch/>
        </p:blipFill>
        <p:spPr>
          <a:xfrm>
            <a:off x="2658894" y="800911"/>
            <a:ext cx="2598365" cy="3395663"/>
          </a:xfrm>
          <a:prstGeom prst="rect">
            <a:avLst/>
          </a:prstGeom>
        </p:spPr>
      </p:pic>
      <p:pic>
        <p:nvPicPr>
          <p:cNvPr id="13" name="Picture 12" descr="A map of canada with different countries/regions&#10;&#10;Description automatically generated">
            <a:extLst>
              <a:ext uri="{FF2B5EF4-FFF2-40B4-BE49-F238E27FC236}">
                <a16:creationId xmlns:a16="http://schemas.microsoft.com/office/drawing/2014/main" id="{07292C36-14C2-4943-1BF9-2155B26B9F3A}"/>
              </a:ext>
            </a:extLst>
          </p:cNvPr>
          <p:cNvPicPr>
            <a:picLocks noChangeAspect="1"/>
          </p:cNvPicPr>
          <p:nvPr/>
        </p:nvPicPr>
        <p:blipFill rotWithShape="1">
          <a:blip r:embed="rId6">
            <a:alphaModFix amt="66000"/>
            <a:extLst>
              <a:ext uri="{BEBA8EAE-BF5A-486C-A8C5-ECC9F3942E4B}">
                <a14:imgProps xmlns:a14="http://schemas.microsoft.com/office/drawing/2010/main">
                  <a14:imgLayer r:embed="rId3">
                    <a14:imgEffect>
                      <a14:backgroundRemoval t="9990" b="89506" l="0" r="90000">
                        <a14:foregroundMark x1="1754" y1="31258" x2="1328" y2="31786"/>
                        <a14:foregroundMark x1="5469" y1="26654" x2="4737" y2="27561"/>
                        <a14:foregroundMark x1="1328" y1="31786" x2="530" y2="37339"/>
                        <a14:foregroundMark x1="22765" y1="30143" x2="22655" y2="29691"/>
                        <a14:foregroundMark x1="1719" y1="41574" x2="5547" y2="56811"/>
                        <a14:foregroundMark x1="5547" y1="56811" x2="1250" y2="61655"/>
                        <a14:foregroundMark x1="1250" y1="61655" x2="625" y2="70434"/>
                        <a14:foregroundMark x1="625" y1="70434" x2="4141" y2="78607"/>
                        <a14:foregroundMark x1="4141" y1="78607" x2="15781" y2="82745"/>
                        <a14:foregroundMark x1="16226" y1="74739" x2="16307" y2="73295"/>
                        <a14:foregroundMark x1="16108" y1="76862" x2="16169" y2="75772"/>
                        <a14:foregroundMark x1="15781" y1="82745" x2="15990" y2="78982"/>
                        <a14:foregroundMark x1="11490" y1="51750" x2="0" y2="43391"/>
                        <a14:foregroundMark x1="17583" y1="56183" x2="17061" y2="55803"/>
                        <a14:foregroundMark x1="4766" y1="49445" x2="9141" y2="58930"/>
                        <a14:foregroundMark x1="9141" y1="58930" x2="16797" y2="61049"/>
                        <a14:foregroundMark x1="16797" y1="61049" x2="17338" y2="60130"/>
                        <a14:foregroundMark x1="15610" y1="73848" x2="12734" y2="79919"/>
                        <a14:foregroundMark x1="12734" y1="79919" x2="5313" y2="76287"/>
                        <a14:foregroundMark x1="5313" y1="76287" x2="10781" y2="80121"/>
                        <a14:foregroundMark x1="10781" y1="80121" x2="5547" y2="78406"/>
                        <a14:foregroundMark x1="5547" y1="78406" x2="6406" y2="78607"/>
                        <a14:foregroundMark x1="17891" y1="57820" x2="12031" y2="57316"/>
                        <a14:foregroundMark x1="12031" y1="57316" x2="7969" y2="51463"/>
                        <a14:foregroundMark x1="7969" y1="51463" x2="7578" y2="50151"/>
                        <a14:foregroundMark x1="7578" y1="50151" x2="13047" y2="57013"/>
                        <a14:foregroundMark x1="15078" y1="55600" x2="17344" y2="60141"/>
                        <a14:foregroundMark x1="6563" y1="50555" x2="7969" y2="51261"/>
                        <a14:foregroundMark x1="14531" y1="55096" x2="16250" y2="56206"/>
                        <a14:foregroundMark x1="5547" y1="61049" x2="9844" y2="66398"/>
                        <a14:foregroundMark x1="9844" y1="66398" x2="15313" y2="67205"/>
                        <a14:foregroundMark x1="15313" y1="67205" x2="15494" y2="67040"/>
                        <a14:foregroundMark x1="14844" y1="61958" x2="14766" y2="65489"/>
                        <a14:foregroundMark x1="15124" y1="68427" x2="12266" y2="73461"/>
                        <a14:foregroundMark x1="12266" y1="73461" x2="11094" y2="77296"/>
                        <a14:foregroundMark x1="13359" y1="62462" x2="13047" y2="67306"/>
                        <a14:foregroundMark x1="14375" y1="72856" x2="14453" y2="75580"/>
                        <a14:foregroundMark x1="14453" y1="78809" x2="14922" y2="83350"/>
                        <a14:foregroundMark x1="13672" y1="60747" x2="13984" y2="62866"/>
                        <a14:foregroundMark x1="12266" y1="68618" x2="5781" y2="71948"/>
                        <a14:foregroundMark x1="5781" y1="71948" x2="2969" y2="68618"/>
                        <a14:foregroundMark x1="4297" y1="62260" x2="5234" y2="69526"/>
                        <a14:foregroundMark x1="5234" y1="69526" x2="8281" y2="76085"/>
                        <a14:foregroundMark x1="8281" y1="76085" x2="9766" y2="76085"/>
                        <a14:foregroundMark x1="13047" y1="69828" x2="10703" y2="72250"/>
                        <a14:foregroundMark x1="5938" y1="63471" x2="10000" y2="77497"/>
                        <a14:foregroundMark x1="10000" y1="77497" x2="10313" y2="77800"/>
                        <a14:foregroundMark x1="5703" y1="61049" x2="4609" y2="61554"/>
                        <a14:foregroundMark x1="3672" y1="65994" x2="4297" y2="68819"/>
                        <a14:foregroundMark x1="5234" y1="60747" x2="3516" y2="63875"/>
                        <a14:foregroundMark x1="3516" y1="70131" x2="3438" y2="72755"/>
                        <a14:foregroundMark x1="3438" y1="72755" x2="5781" y2="79112"/>
                        <a14:foregroundMark x1="4531" y1="74672" x2="6563" y2="80222"/>
                        <a14:foregroundMark x1="17105" y1="78083" x2="17344" y2="79011"/>
                        <a14:backgroundMark x1="37210" y1="58099" x2="66953" y2="62260"/>
                        <a14:backgroundMark x1="66953" y1="62260" x2="59766" y2="54692"/>
                        <a14:backgroundMark x1="59766" y1="54692" x2="59453" y2="47629"/>
                        <a14:backgroundMark x1="59453" y1="47629" x2="81172" y2="46216"/>
                        <a14:backgroundMark x1="81172" y1="46216" x2="93438" y2="54289"/>
                        <a14:backgroundMark x1="93438" y1="54289" x2="93906" y2="71342"/>
                        <a14:backgroundMark x1="93906" y1="71342" x2="82266" y2="86983"/>
                        <a14:backgroundMark x1="82266" y1="86983" x2="14844" y2="89001"/>
                        <a14:backgroundMark x1="14844" y1="89001" x2="13669" y2="83643"/>
                        <a14:backgroundMark x1="29212" y1="60526" x2="27422" y2="82543"/>
                        <a14:backgroundMark x1="27422" y1="82543" x2="33594" y2="90111"/>
                        <a14:backgroundMark x1="33594" y1="90111" x2="82969" y2="84965"/>
                        <a14:backgroundMark x1="82969" y1="84965" x2="87734" y2="70636"/>
                        <a14:backgroundMark x1="87734" y1="70636" x2="84844" y2="49546"/>
                        <a14:backgroundMark x1="84844" y1="49546" x2="38828" y2="52876"/>
                        <a14:backgroundMark x1="38828" y1="52876" x2="37341" y2="53474"/>
                        <a14:backgroundMark x1="74844" y1="48638" x2="68281" y2="52573"/>
                        <a14:backgroundMark x1="68281" y1="52573" x2="64219" y2="73360"/>
                        <a14:backgroundMark x1="64219" y1="73360" x2="89219" y2="93239"/>
                        <a14:backgroundMark x1="89219" y1="93239" x2="96172" y2="79919"/>
                        <a14:backgroundMark x1="96172" y1="79919" x2="81094" y2="51060"/>
                        <a14:backgroundMark x1="81094" y1="51060" x2="71250" y2="49041"/>
                        <a14:backgroundMark x1="71250" y1="49041" x2="70625" y2="49344"/>
                        <a14:backgroundMark x1="47891" y1="53885" x2="57969" y2="40464"/>
                        <a14:backgroundMark x1="57969" y1="40464" x2="48438" y2="25530"/>
                        <a14:backgroundMark x1="48438" y1="25530" x2="41641" y2="23613"/>
                        <a14:backgroundMark x1="41641" y1="23613" x2="36875" y2="29869"/>
                        <a14:backgroundMark x1="36875" y1="29869" x2="27969" y2="29667"/>
                        <a14:backgroundMark x1="27969" y1="29667" x2="25435" y2="35029"/>
                        <a14:backgroundMark x1="25156" y1="35621" x2="26629" y2="40020"/>
                        <a14:backgroundMark x1="38801" y1="54646" x2="43516" y2="59536"/>
                        <a14:backgroundMark x1="43516" y1="59536" x2="48672" y2="54793"/>
                        <a14:backgroundMark x1="48672" y1="54793" x2="48672" y2="54591"/>
                        <a14:backgroundMark x1="52734" y1="66599" x2="47578" y2="72351"/>
                        <a14:backgroundMark x1="47578" y1="72351" x2="45156" y2="78708"/>
                        <a14:backgroundMark x1="45156" y1="78708" x2="44688" y2="85772"/>
                        <a14:backgroundMark x1="44688" y1="85772" x2="49922" y2="89808"/>
                        <a14:backgroundMark x1="49922" y1="89808" x2="63203" y2="88496"/>
                        <a14:backgroundMark x1="63203" y1="88496" x2="67891" y2="80626"/>
                        <a14:backgroundMark x1="67891" y1="80626" x2="61641" y2="72048"/>
                        <a14:backgroundMark x1="61641" y1="72048" x2="52031" y2="66599"/>
                        <a14:backgroundMark x1="36985" y1="60444" x2="37578" y2="88496"/>
                        <a14:backgroundMark x1="37578" y1="88496" x2="47422" y2="90313"/>
                        <a14:backgroundMark x1="47422" y1="90313" x2="51875" y2="77296"/>
                        <a14:backgroundMark x1="51875" y1="77296" x2="52656" y2="63471"/>
                        <a14:backgroundMark x1="52656" y1="63471" x2="45234" y2="58829"/>
                        <a14:backgroundMark x1="45234" y1="58829" x2="39688" y2="58325"/>
                        <a14:backgroundMark x1="39688" y1="58325" x2="38666" y2="58667"/>
                        <a14:backgroundMark x1="79609" y1="54490" x2="75313" y2="60040"/>
                        <a14:backgroundMark x1="75313" y1="60040" x2="84063" y2="63370"/>
                        <a14:backgroundMark x1="84063" y1="63370" x2="85625" y2="60949"/>
                        <a14:backgroundMark x1="24892" y1="35815" x2="32120" y2="46266"/>
                        <a14:backgroundMark x1="37836" y1="59544" x2="38047" y2="60242"/>
                        <a14:backgroundMark x1="37367" y1="57989" x2="37565" y2="58645"/>
                        <a14:backgroundMark x1="38047" y1="60242" x2="37261" y2="60152"/>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38359" y2="33502"/>
                        <a14:backgroundMark x1="38359" y1="33502" x2="34998" y2="48793"/>
                        <a14:backgroundMark x1="15362" y1="84516" x2="15469" y2="85671"/>
                        <a14:backgroundMark x1="15277" y1="83593" x2="15355" y2="84437"/>
                        <a14:backgroundMark x1="15469" y1="85671" x2="27813" y2="90515"/>
                        <a14:backgroundMark x1="27813" y1="90515" x2="34063" y2="71645"/>
                        <a14:backgroundMark x1="34063" y1="71645" x2="32930" y2="61716"/>
                        <a14:backgroundMark x1="35166" y1="49021" x2="35625" y2="47931"/>
                        <a14:backgroundMark x1="35625" y1="47931" x2="23594" y2="28658"/>
                        <a14:backgroundMark x1="23594" y1="28658" x2="22742" y2="28470"/>
                        <a14:backgroundMark x1="22031" y1="23613" x2="17408" y2="25427"/>
                        <a14:backgroundMark x1="15859" y1="26034" x2="15855" y2="26523"/>
                        <a14:backgroundMark x1="34080" y1="47633" x2="36484" y2="45711"/>
                        <a14:backgroundMark x1="32785" y1="48668" x2="34111" y2="47608"/>
                        <a14:backgroundMark x1="36484" y1="45711" x2="30703" y2="25832"/>
                        <a14:backgroundMark x1="30703" y1="25832" x2="24453" y2="23007"/>
                        <a14:backgroundMark x1="24453" y1="23007" x2="23281" y2="23613"/>
                        <a14:backgroundMark x1="19483" y1="57010" x2="19231" y2="57559"/>
                        <a14:backgroundMark x1="18854" y1="77963" x2="26484" y2="67104"/>
                        <a14:backgroundMark x1="26484" y1="67104" x2="18750" y2="68416"/>
                        <a14:backgroundMark x1="18750" y1="68416" x2="23281" y2="62765"/>
                        <a14:backgroundMark x1="23281" y1="62765" x2="27422" y2="82846"/>
                        <a14:backgroundMark x1="27422" y1="82846"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25402" y1="38054" x2="27109" y2="32089"/>
                        <a14:backgroundMark x1="19995" y1="25778" x2="15391" y2="21695"/>
                        <a14:backgroundMark x1="22462" y1="27967" x2="22184" y2="27721"/>
                        <a14:backgroundMark x1="27109" y1="32089"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85781" y1="68920" x2="79219" y2="82341"/>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9609" y1="59738" x2="33047" y2="60747"/>
                        <a14:backgroundMark x1="34141" y1="60343" x2="22578" y2="58325"/>
                        <a14:backgroundMark x1="22578" y1="58325" x2="19425" y2="56311"/>
                        <a14:backgroundMark x1="33359" y1="60141" x2="34141" y2="60040"/>
                        <a14:backgroundMark x1="26328" y1="39657" x2="31875" y2="45106"/>
                        <a14:backgroundMark x1="31875" y1="45106" x2="32188" y2="48739"/>
                        <a14:backgroundMark x1="27969" y1="43491" x2="32188" y2="47830"/>
                        <a14:backgroundMark x1="32188" y1="47830" x2="31875" y2="48436"/>
                        <a14:backgroundMark x1="32578" y1="47830" x2="33906" y2="48234"/>
                        <a14:backgroundMark x1="32891" y1="49041" x2="35156" y2="49041"/>
                        <a14:backgroundMark x1="37422" y1="52472" x2="37734" y2="56206"/>
                        <a14:backgroundMark x1="37500" y1="56206" x2="37500" y2="56710"/>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7578" y2="52270"/>
                        <a14:backgroundMark x1="37578" y1="52270" x2="36563" y2="54490"/>
                        <a14:backgroundMark x1="20156" y1="26236" x2="14844" y2="34208"/>
                        <a14:backgroundMark x1="14844" y1="34208" x2="20625" y2="44702"/>
                        <a14:backgroundMark x1="20625" y1="44702" x2="26172" y2="47629"/>
                        <a14:backgroundMark x1="26172" y1="47629" x2="26719" y2="52170"/>
                        <a14:backgroundMark x1="36094" y1="56004" x2="29844" y2="57619"/>
                        <a14:backgroundMark x1="29844" y1="57619"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28516" y1="43895" x2="36484" y2="58426"/>
                        <a14:backgroundMark x1="36484" y1="58426" x2="37344" y2="59132"/>
                        <a14:backgroundMark x1="36172" y1="50454" x2="34453" y2="59435"/>
                        <a14:backgroundMark x1="34453" y1="59435"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31563" y2="42180"/>
                        <a14:backgroundMark x1="12031" y1="27649" x2="30938" y2="28658"/>
                        <a14:backgroundMark x1="30938" y1="28658"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6563" y2="61251"/>
                        <a14:backgroundMark x1="17734" y1="50252" x2="26719" y2="61958"/>
                        <a14:backgroundMark x1="12578" y1="44803" x2="23047" y2="54692"/>
                        <a14:backgroundMark x1="23438" y1="56408" x2="30078" y2="61049"/>
                        <a14:backgroundMark x1="33750" y1="47830" x2="41875" y2="61857"/>
                        <a14:backgroundMark x1="41875" y1="61857" x2="41875" y2="61857"/>
                        <a14:backgroundMark x1="32188" y1="51261" x2="41484" y2="60747"/>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Removal>
                    </a14:imgEffect>
                  </a14:imgLayer>
                </a14:imgProps>
              </a:ext>
              <a:ext uri="{28A0092B-C50C-407E-A947-70E740481C1C}">
                <a14:useLocalDpi xmlns:a14="http://schemas.microsoft.com/office/drawing/2010/main" val="0"/>
              </a:ext>
            </a:extLst>
          </a:blip>
          <a:srcRect t="40572" r="80824" b="14876"/>
          <a:stretch/>
        </p:blipFill>
        <p:spPr>
          <a:xfrm>
            <a:off x="1714786" y="2782388"/>
            <a:ext cx="1698601" cy="3055420"/>
          </a:xfrm>
          <a:prstGeom prst="rect">
            <a:avLst/>
          </a:prstGeom>
        </p:spPr>
      </p:pic>
      <p:pic>
        <p:nvPicPr>
          <p:cNvPr id="14" name="Picture 13" descr="A map of canada with different countries/regions&#10;&#10;Description automatically generated">
            <a:extLst>
              <a:ext uri="{FF2B5EF4-FFF2-40B4-BE49-F238E27FC236}">
                <a16:creationId xmlns:a16="http://schemas.microsoft.com/office/drawing/2014/main" id="{23D2CBDC-8F60-55CD-A489-9DD97E321290}"/>
              </a:ext>
            </a:extLst>
          </p:cNvPr>
          <p:cNvPicPr>
            <a:picLocks noChangeAspect="1"/>
          </p:cNvPicPr>
          <p:nvPr/>
        </p:nvPicPr>
        <p:blipFill rotWithShape="1">
          <a:blip r:embed="rId7">
            <a:alphaModFix amt="66000"/>
            <a:extLst>
              <a:ext uri="{BEBA8EAE-BF5A-486C-A8C5-ECC9F3942E4B}">
                <a14:imgProps xmlns:a14="http://schemas.microsoft.com/office/drawing/2010/main">
                  <a14:imgLayer r:embed="rId3">
                    <a14:imgEffect>
                      <a14:backgroundRemoval t="2018" b="89506" l="0" r="90000">
                        <a14:foregroundMark x1="1754" y1="31258" x2="1328" y2="31786"/>
                        <a14:foregroundMark x1="5469" y1="26654" x2="4737" y2="27561"/>
                        <a14:foregroundMark x1="1328" y1="31786" x2="530" y2="37339"/>
                        <a14:foregroundMark x1="22765" y1="30143" x2="22655" y2="29691"/>
                        <a14:foregroundMark x1="3234" y1="47606" x2="3564" y2="48919"/>
                        <a14:foregroundMark x1="2801" y1="59907" x2="1250" y2="61655"/>
                        <a14:foregroundMark x1="1250" y1="61655" x2="625" y2="70434"/>
                        <a14:foregroundMark x1="625" y1="70434" x2="4141" y2="78607"/>
                        <a14:foregroundMark x1="15728" y1="82726" x2="15781" y2="82745"/>
                        <a14:foregroundMark x1="12790" y1="81682" x2="15055" y2="82487"/>
                        <a14:foregroundMark x1="4141" y1="78607" x2="8898" y2="80298"/>
                        <a14:foregroundMark x1="16108" y1="76862" x2="16169" y2="75772"/>
                        <a14:foregroundMark x1="15781" y1="82745" x2="15990" y2="78982"/>
                        <a14:foregroundMark x1="4046" y1="46334" x2="0" y2="43391"/>
                        <a14:foregroundMark x1="11275" y1="51594" x2="8048" y2="49246"/>
                        <a14:foregroundMark x1="8862" y1="58324" x2="9141" y2="58930"/>
                        <a14:foregroundMark x1="6159" y1="52466" x2="8227" y2="56948"/>
                        <a14:foregroundMark x1="9141" y1="58930" x2="12034" y2="59731"/>
                        <a14:foregroundMark x1="14725" y1="75716" x2="12734" y2="79919"/>
                        <a14:foregroundMark x1="15426" y1="74235" x2="15325" y2="74449"/>
                        <a14:foregroundMark x1="7323" y1="77271" x2="5313" y2="76287"/>
                        <a14:foregroundMark x1="7353" y1="77286" x2="7357" y2="77288"/>
                        <a14:foregroundMark x1="12734" y1="79919" x2="11602" y2="79365"/>
                        <a14:foregroundMark x1="7451" y1="77786" x2="7420" y2="77764"/>
                        <a14:foregroundMark x1="5313" y1="76287" x2="7364" y2="77725"/>
                        <a14:foregroundMark x1="7787" y1="79140" x2="5547" y2="78406"/>
                        <a14:foregroundMark x1="8409" y1="79344" x2="7918" y2="79183"/>
                        <a14:foregroundMark x1="5547" y1="78406" x2="6406" y2="78607"/>
                        <a14:foregroundMark x1="15636" y1="57626" x2="14291" y2="57510"/>
                        <a14:foregroundMark x1="15078" y1="55600" x2="15472" y2="56390"/>
                        <a14:foregroundMark x1="14531" y1="55096" x2="15373" y2="55640"/>
                        <a14:foregroundMark x1="8644" y1="64904" x2="9844" y2="66398"/>
                        <a14:foregroundMark x1="9844" y1="66398" x2="13402" y2="66923"/>
                        <a14:foregroundMark x1="13134" y1="65956" x2="13047" y2="67306"/>
                        <a14:foregroundMark x1="14375" y1="72856" x2="14453" y2="75580"/>
                        <a14:foregroundMark x1="14453" y1="78809" x2="14922" y2="83350"/>
                        <a14:foregroundMark x1="12266" y1="68618" x2="8456" y2="70574"/>
                        <a14:foregroundMark x1="4297" y1="62260" x2="4548" y2="64210"/>
                        <a14:foregroundMark x1="11379" y1="71552" x2="10703" y2="72250"/>
                        <a14:foregroundMark x1="8409" y1="72001" x2="9165" y2="74613"/>
                        <a14:foregroundMark x1="5938" y1="63471" x2="6022" y2="63760"/>
                        <a14:foregroundMark x1="3516" y1="70131" x2="3438" y2="72755"/>
                        <a14:foregroundMark x1="3592" y1="73174" x2="5781" y2="79112"/>
                        <a14:foregroundMark x1="3438" y1="72755" x2="3550" y2="73058"/>
                        <a14:foregroundMark x1="4531" y1="74672" x2="6563" y2="80222"/>
                        <a14:foregroundMark x1="17105" y1="78083" x2="17344" y2="79011"/>
                        <a14:foregroundMark x1="57109" y1="505" x2="40156" y2="706"/>
                        <a14:foregroundMark x1="40156" y1="706" x2="26797" y2="11705"/>
                        <a14:foregroundMark x1="26797" y1="11705" x2="24141" y2="20888"/>
                        <a14:foregroundMark x1="24141" y1="20888" x2="26953" y2="41776"/>
                        <a14:foregroundMark x1="26953" y1="41776" x2="31250" y2="47427"/>
                        <a14:foregroundMark x1="31250" y1="47427" x2="33873" y2="49121"/>
                        <a14:foregroundMark x1="36763" y1="56007" x2="36825" y2="56511"/>
                        <a14:foregroundMark x1="37109" y1="58829" x2="40830" y2="60081"/>
                        <a14:foregroundMark x1="45936" y1="59870" x2="50391" y2="54894"/>
                        <a14:foregroundMark x1="50391" y1="54894" x2="58380" y2="50182"/>
                        <a14:foregroundMark x1="64315" y1="46869" x2="72422" y2="45812"/>
                        <a14:foregroundMark x1="72422" y1="45812" x2="72891" y2="29768"/>
                        <a14:foregroundMark x1="72891" y1="29768" x2="60313" y2="6660"/>
                        <a14:foregroundMark x1="60313" y1="6660" x2="52969" y2="2018"/>
                        <a14:foregroundMark x1="52969" y1="2018" x2="37500" y2="14531"/>
                        <a14:foregroundMark x1="37500" y1="14531" x2="42188" y2="22200"/>
                        <a14:foregroundMark x1="42188" y1="22200" x2="40781" y2="37740"/>
                        <a14:foregroundMark x1="40781" y1="37740" x2="47031" y2="22805"/>
                        <a14:foregroundMark x1="47031" y1="22805" x2="41641" y2="32089"/>
                        <a14:foregroundMark x1="41641" y1="32089" x2="31563" y2="27245"/>
                        <a14:foregroundMark x1="31563" y1="27245" x2="51719" y2="31584"/>
                        <a14:foregroundMark x1="51719" y1="31584" x2="54219" y2="39051"/>
                        <a14:foregroundMark x1="54219" y1="39051" x2="47031" y2="47023"/>
                        <a14:foregroundMark x1="47031" y1="47023" x2="56953" y2="40767"/>
                        <a14:foregroundMark x1="56953" y1="40767" x2="56563" y2="42180"/>
                        <a14:foregroundMark x1="51953" y1="43693" x2="50859" y2="52674"/>
                        <a14:foregroundMark x1="50859" y1="52674" x2="54609" y2="45207"/>
                        <a14:foregroundMark x1="54609" y1="45207" x2="51563" y2="43794"/>
                        <a14:foregroundMark x1="59453" y1="45812" x2="59297" y2="46115"/>
                        <a14:foregroundMark x1="53203" y1="45610" x2="53984" y2="45812"/>
                        <a14:foregroundMark x1="57344" y1="33098" x2="57656" y2="33401"/>
                        <a14:foregroundMark x1="52422" y1="32896" x2="55078" y2="31584"/>
                        <a14:foregroundMark x1="57500" y1="33401" x2="55469" y2="39253"/>
                        <a14:foregroundMark x1="56563" y1="36327" x2="56563" y2="36327"/>
                        <a14:foregroundMark x1="53203" y1="33300" x2="53984" y2="32997"/>
                        <a14:foregroundMark x1="54063" y1="32291" x2="53125" y2="38143"/>
                        <a14:foregroundMark x1="55234" y1="33502" x2="53281" y2="40161"/>
                        <a14:foregroundMark x1="53281" y1="40161" x2="53281" y2="40262"/>
                        <a14:foregroundMark x1="50547" y1="17053" x2="48672" y2="35419"/>
                        <a14:foregroundMark x1="48672" y1="35419" x2="48750" y2="36226"/>
                        <a14:foregroundMark x1="51797" y1="22503" x2="50000" y2="35217"/>
                        <a14:foregroundMark x1="50000" y1="35217" x2="50078" y2="35721"/>
                        <a14:foregroundMark x1="47891" y1="23209" x2="50625" y2="32492"/>
                        <a14:foregroundMark x1="50625" y1="32492" x2="50625" y2="32492"/>
                        <a14:foregroundMark x1="36172" y1="20182" x2="43672" y2="35419"/>
                        <a14:foregroundMark x1="28750" y1="14733" x2="39141" y2="25227"/>
                        <a14:foregroundMark x1="40313" y1="23915" x2="41172" y2="29667"/>
                        <a14:foregroundMark x1="24375" y1="18971" x2="38281" y2="33300"/>
                        <a14:foregroundMark x1="38281" y1="33300" x2="38281" y2="33401"/>
                        <a14:foregroundMark x1="25078" y1="22704" x2="39609" y2="38244"/>
                        <a14:foregroundMark x1="26094" y1="25429" x2="38516" y2="40868"/>
                        <a14:foregroundMark x1="26094" y1="27346" x2="36563" y2="42583"/>
                        <a14:foregroundMark x1="25703" y1="28456" x2="33828" y2="43189"/>
                        <a14:foregroundMark x1="27969" y1="34712" x2="33906" y2="47023"/>
                        <a14:foregroundMark x1="28125" y1="39455" x2="33438" y2="47629"/>
                        <a14:foregroundMark x1="33438" y1="47629" x2="33438" y2="47629"/>
                        <a14:foregroundMark x1="27266" y1="40262" x2="29609" y2="43391"/>
                        <a14:foregroundMark x1="26328" y1="39354" x2="27813" y2="42281"/>
                        <a14:foregroundMark x1="38438" y1="40666" x2="36172" y2="47326"/>
                        <a14:foregroundMark x1="33125" y1="41372" x2="39141" y2="50050"/>
                        <a14:foregroundMark x1="33906" y1="40161" x2="38359" y2="49647"/>
                        <a14:foregroundMark x1="33516" y1="44299" x2="37734" y2="49142"/>
                        <a14:foregroundMark x1="60469" y1="43794" x2="57656" y2="48234"/>
                        <a14:foregroundMark x1="38438" y1="51160" x2="42422" y2="56811"/>
                        <a14:foregroundMark x1="42422" y1="56811" x2="45000" y2="52069"/>
                        <a14:foregroundMark x1="46406" y1="51261" x2="48047" y2="54188"/>
                        <a14:foregroundMark x1="43750" y1="49647" x2="45859" y2="54591"/>
                        <a14:foregroundMark x1="41719" y1="50151" x2="43438" y2="54490"/>
                        <a14:foregroundMark x1="38359" y1="52674" x2="44453" y2="58930"/>
                        <a14:foregroundMark x1="44453" y1="58930" x2="45469" y2="59031"/>
                        <a14:foregroundMark x1="37266" y1="54591" x2="42266" y2="59031"/>
                        <a14:foregroundMark x1="42266" y1="59031" x2="43594" y2="59132"/>
                        <a14:backgroundMark x1="47151" y1="59490" x2="66953" y2="62260"/>
                        <a14:backgroundMark x1="66953" y1="62260" x2="59766" y2="54692"/>
                        <a14:backgroundMark x1="59766" y1="54692" x2="59587" y2="50654"/>
                        <a14:backgroundMark x1="72175" y1="46801" x2="81172" y2="46216"/>
                        <a14:backgroundMark x1="71957" y1="46815" x2="72033" y2="46810"/>
                        <a14:backgroundMark x1="59763" y1="47609" x2="60854" y2="47538"/>
                        <a14:backgroundMark x1="81172" y1="46216" x2="93438" y2="54289"/>
                        <a14:backgroundMark x1="93438" y1="54289" x2="93906" y2="71342"/>
                        <a14:backgroundMark x1="93906" y1="71342" x2="82266" y2="86983"/>
                        <a14:backgroundMark x1="82266" y1="86983" x2="14844" y2="89001"/>
                        <a14:backgroundMark x1="14844" y1="89001" x2="13669" y2="83643"/>
                        <a14:backgroundMark x1="29212" y1="60526" x2="27422" y2="82543"/>
                        <a14:backgroundMark x1="27422" y1="82543" x2="33594" y2="90111"/>
                        <a14:backgroundMark x1="33594" y1="90111" x2="82969" y2="84965"/>
                        <a14:backgroundMark x1="82969" y1="84965" x2="87734" y2="70636"/>
                        <a14:backgroundMark x1="87734" y1="70636" x2="84844" y2="49546"/>
                        <a14:backgroundMark x1="49585" y1="52098" x2="48554" y2="52173"/>
                        <a14:backgroundMark x1="53619" y1="51806" x2="52298" y2="51902"/>
                        <a14:backgroundMark x1="84844" y1="49546" x2="58196" y2="51474"/>
                        <a14:backgroundMark x1="74844" y1="48638" x2="68281" y2="52573"/>
                        <a14:backgroundMark x1="68281" y1="52573" x2="64219" y2="73360"/>
                        <a14:backgroundMark x1="64219" y1="73360" x2="89219" y2="93239"/>
                        <a14:backgroundMark x1="89219" y1="93239" x2="96172" y2="79919"/>
                        <a14:backgroundMark x1="96172" y1="79919" x2="81094" y2="51060"/>
                        <a14:backgroundMark x1="81094" y1="51060" x2="71250" y2="49041"/>
                        <a14:backgroundMark x1="71250" y1="49041" x2="70625" y2="49344"/>
                        <a14:backgroundMark x1="57545" y1="41029" x2="57969" y2="40464"/>
                        <a14:backgroundMark x1="54957" y1="44474" x2="56651" y2="42219"/>
                        <a14:backgroundMark x1="48820" y1="52647" x2="49653" y2="51539"/>
                        <a14:backgroundMark x1="57284" y1="39390" x2="57020" y2="38977"/>
                        <a14:backgroundMark x1="57969" y1="40464" x2="57406" y2="39582"/>
                        <a14:backgroundMark x1="44446" y1="24404" x2="43353" y2="24096"/>
                        <a14:backgroundMark x1="45673" y1="57552" x2="48672" y2="54793"/>
                        <a14:backgroundMark x1="48672" y1="54793" x2="48672" y2="54591"/>
                        <a14:backgroundMark x1="52734" y1="66599" x2="47578" y2="72351"/>
                        <a14:backgroundMark x1="47578" y1="72351" x2="45156" y2="78708"/>
                        <a14:backgroundMark x1="45156" y1="78708" x2="44688" y2="85772"/>
                        <a14:backgroundMark x1="44688" y1="85772" x2="49922" y2="89808"/>
                        <a14:backgroundMark x1="49922" y1="89808" x2="63203" y2="88496"/>
                        <a14:backgroundMark x1="63203" y1="88496" x2="67891" y2="80626"/>
                        <a14:backgroundMark x1="67891" y1="80626" x2="61641" y2="72048"/>
                        <a14:backgroundMark x1="61641" y1="72048" x2="52031" y2="66599"/>
                        <a14:backgroundMark x1="36985" y1="60444" x2="37578" y2="88496"/>
                        <a14:backgroundMark x1="37578" y1="88496" x2="47422" y2="90313"/>
                        <a14:backgroundMark x1="47422" y1="90313" x2="51875" y2="77296"/>
                        <a14:backgroundMark x1="51875" y1="77296" x2="52656" y2="63471"/>
                        <a14:backgroundMark x1="52656" y1="63471" x2="46842" y2="59835"/>
                        <a14:backgroundMark x1="79609" y1="54490" x2="75313" y2="60040"/>
                        <a14:backgroundMark x1="75313" y1="60040" x2="84063" y2="63370"/>
                        <a14:backgroundMark x1="84063" y1="63370" x2="85625" y2="60949"/>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23029" y2="19826"/>
                        <a14:backgroundMark x1="38359" y1="33502" x2="38145" y2="34478"/>
                        <a14:backgroundMark x1="15362" y1="84516" x2="15469" y2="85671"/>
                        <a14:backgroundMark x1="15277" y1="83593" x2="15355" y2="84437"/>
                        <a14:backgroundMark x1="15469" y1="85671" x2="27813" y2="90515"/>
                        <a14:backgroundMark x1="27813" y1="90515" x2="34063" y2="71645"/>
                        <a14:backgroundMark x1="34063" y1="71645" x2="32930" y2="61716"/>
                        <a14:backgroundMark x1="23905" y1="29157" x2="23594" y2="28658"/>
                        <a14:backgroundMark x1="27558" y1="35008" x2="27345" y2="34666"/>
                        <a14:backgroundMark x1="23594" y1="28658" x2="22742" y2="28470"/>
                        <a14:backgroundMark x1="22031" y1="23613" x2="17408" y2="25427"/>
                        <a14:backgroundMark x1="15859" y1="26034" x2="15855" y2="26523"/>
                        <a14:backgroundMark x1="19483" y1="57010" x2="19231" y2="57559"/>
                        <a14:backgroundMark x1="18854" y1="77963" x2="26484" y2="67104"/>
                        <a14:backgroundMark x1="26484" y1="67104" x2="18750" y2="68416"/>
                        <a14:backgroundMark x1="18750" y1="68416" x2="23281" y2="62765"/>
                        <a14:backgroundMark x1="23281" y1="62765" x2="27422" y2="82846"/>
                        <a14:backgroundMark x1="27422" y1="82846"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19995" y1="25778" x2="15391" y2="21695"/>
                        <a14:backgroundMark x1="22462" y1="27967" x2="22184" y2="27721"/>
                        <a14:backgroundMark x1="23919" y1="29260"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85781" y1="68920" x2="79219" y2="82341"/>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9609" y1="59738" x2="33047" y2="60747"/>
                        <a14:backgroundMark x1="34141" y1="60343" x2="22578" y2="58325"/>
                        <a14:backgroundMark x1="22578" y1="58325" x2="19425" y2="56311"/>
                        <a14:backgroundMark x1="33359" y1="60141" x2="34141" y2="60040"/>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4936" y2="52086"/>
                        <a14:backgroundMark x1="20156" y1="26236" x2="14844" y2="34208"/>
                        <a14:backgroundMark x1="14844" y1="34208" x2="20625" y2="44702"/>
                        <a14:backgroundMark x1="20625" y1="44702" x2="26172" y2="47629"/>
                        <a14:backgroundMark x1="26172" y1="47629" x2="26719" y2="52170"/>
                        <a14:backgroundMark x1="35438" y1="56173" x2="29844" y2="57619"/>
                        <a14:backgroundMark x1="29844" y1="57619"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31585" y1="49492" x2="35493" y2="56618"/>
                        <a14:backgroundMark x1="35297" y1="55025" x2="34453" y2="59435"/>
                        <a14:backgroundMark x1="34453" y1="59435"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29287" y2="47279"/>
                        <a14:backgroundMark x1="12031" y1="27649" x2="23787" y2="28276"/>
                        <a14:backgroundMark x1="25225" y1="38954"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6563" y2="61251"/>
                        <a14:backgroundMark x1="17734" y1="50252" x2="26719" y2="61958"/>
                        <a14:backgroundMark x1="12578" y1="44803" x2="23047" y2="54692"/>
                        <a14:backgroundMark x1="23438" y1="56408" x2="30078" y2="61049"/>
                        <a14:backgroundMark x1="32188" y1="51261" x2="35214" y2="54349"/>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Mark x1="33125" y1="49546" x2="35703" y2="56609"/>
                        <a14:backgroundMark x1="35703" y1="56609" x2="35625" y2="58628"/>
                        <a14:backgroundMark x1="33594" y1="50050" x2="36875" y2="56105"/>
                        <a14:backgroundMark x1="36875" y1="56105" x2="36875" y2="56105"/>
                        <a14:backgroundMark x1="34844" y1="50252" x2="36953" y2="52674"/>
                        <a14:backgroundMark x1="36797" y1="55701" x2="36797" y2="57518"/>
                        <a14:backgroundMark x1="36875" y1="56509" x2="36953" y2="58829"/>
                        <a14:backgroundMark x1="6719" y1="31786" x2="3516" y2="66700"/>
                        <a14:backgroundMark x1="3516" y1="66700" x2="15781" y2="90616"/>
                        <a14:backgroundMark x1="15781" y1="90616" x2="14141" y2="56912"/>
                        <a14:backgroundMark x1="14141" y1="56912" x2="3750" y2="35419"/>
                        <a14:backgroundMark x1="4297" y1="48739" x2="6484" y2="63370"/>
                        <a14:backgroundMark x1="6484" y1="63370" x2="13047" y2="60545"/>
                        <a14:backgroundMark x1="13047" y1="60545" x2="16875" y2="74369"/>
                        <a14:backgroundMark x1="16875" y1="74369" x2="17578" y2="67911"/>
                        <a14:backgroundMark x1="1250" y1="42381" x2="22656" y2="71847"/>
                        <a14:backgroundMark x1="16328" y1="52674" x2="17813" y2="63875"/>
                        <a14:backgroundMark x1="17813" y1="63875" x2="7969" y2="79818"/>
                        <a14:backgroundMark x1="7969" y1="79818" x2="7656" y2="78204"/>
                        <a14:backgroundMark x1="7578" y1="56912" x2="6953" y2="75782"/>
                        <a14:backgroundMark x1="6953" y1="75782" x2="6797" y2="66700"/>
                        <a14:backgroundMark x1="5703" y1="64379" x2="4922" y2="73259"/>
                        <a14:backgroundMark x1="4922" y1="73259" x2="4922" y2="73259"/>
                        <a14:backgroundMark x1="41406" y1="61049" x2="45938" y2="61352"/>
                        <a14:backgroundMark x1="40938" y1="60949" x2="41797" y2="61251"/>
                        <a14:backgroundMark x1="41094" y1="60747" x2="41484" y2="60747"/>
                        <a14:backgroundMark x1="40703" y1="60949" x2="41719" y2="60747"/>
                        <a14:backgroundMark x1="40625" y1="60545" x2="41484" y2="60343"/>
                        <a14:backgroundMark x1="59219" y1="49647" x2="62734" y2="47225"/>
                        <a14:backgroundMark x1="63125" y1="47629" x2="63359" y2="48234"/>
                        <a14:backgroundMark x1="58438" y1="50050" x2="59609" y2="49748"/>
                        <a14:backgroundMark x1="41016" y1="60343" x2="41016" y2="60343"/>
                        <a14:backgroundMark x1="41016" y1="60343" x2="41016" y2="60343"/>
                        <a14:backgroundMark x1="40781" y1="60343" x2="40781" y2="60343"/>
                        <a14:backgroundMark x1="40703" y1="60343" x2="40703" y2="60343"/>
                      </a14:backgroundRemoval>
                    </a14:imgEffect>
                  </a14:imgLayer>
                </a14:imgProps>
              </a:ext>
              <a:ext uri="{28A0092B-C50C-407E-A947-70E740481C1C}">
                <a14:useLocalDpi xmlns:a14="http://schemas.microsoft.com/office/drawing/2010/main" val="0"/>
              </a:ext>
            </a:extLst>
          </a:blip>
          <a:srcRect l="21147" t="1" r="23797" b="38666"/>
          <a:stretch/>
        </p:blipFill>
        <p:spPr>
          <a:xfrm>
            <a:off x="3620722" y="-26550"/>
            <a:ext cx="4876800" cy="4206240"/>
          </a:xfrm>
          <a:prstGeom prst="rect">
            <a:avLst/>
          </a:prstGeom>
        </p:spPr>
      </p:pic>
      <p:pic>
        <p:nvPicPr>
          <p:cNvPr id="16" name="Picture 15" descr="A map of canada with different countries/regions&#10;&#10;Description automatically generated">
            <a:extLst>
              <a:ext uri="{FF2B5EF4-FFF2-40B4-BE49-F238E27FC236}">
                <a16:creationId xmlns:a16="http://schemas.microsoft.com/office/drawing/2014/main" id="{3B724EBE-0860-7077-1DEA-47F5E79B30A5}"/>
              </a:ext>
            </a:extLst>
          </p:cNvPr>
          <p:cNvPicPr>
            <a:picLocks noChangeAspect="1"/>
          </p:cNvPicPr>
          <p:nvPr/>
        </p:nvPicPr>
        <p:blipFill rotWithShape="1">
          <a:blip r:embed="rId8">
            <a:alphaModFix amt="66000"/>
            <a:extLst>
              <a:ext uri="{BEBA8EAE-BF5A-486C-A8C5-ECC9F3942E4B}">
                <a14:imgProps xmlns:a14="http://schemas.microsoft.com/office/drawing/2010/main">
                  <a14:imgLayer r:embed="rId3">
                    <a14:imgEffect>
                      <a14:backgroundRemoval t="2018" b="89506" l="0" r="90000">
                        <a14:foregroundMark x1="1754" y1="31258" x2="1328" y2="31786"/>
                        <a14:foregroundMark x1="5469" y1="26654" x2="4737" y2="27561"/>
                        <a14:foregroundMark x1="1328" y1="31786" x2="530" y2="37339"/>
                        <a14:foregroundMark x1="22765" y1="30143" x2="22655" y2="29691"/>
                        <a14:foregroundMark x1="3234" y1="47606" x2="3564" y2="48919"/>
                        <a14:foregroundMark x1="2801" y1="59907" x2="1250" y2="61655"/>
                        <a14:foregroundMark x1="1250" y1="61655" x2="625" y2="70434"/>
                        <a14:foregroundMark x1="625" y1="70434" x2="4141" y2="78607"/>
                        <a14:foregroundMark x1="12790" y1="81682" x2="15055" y2="82487"/>
                        <a14:foregroundMark x1="4141" y1="78607" x2="8898" y2="80298"/>
                        <a14:foregroundMark x1="4046" y1="46334" x2="0" y2="43391"/>
                        <a14:foregroundMark x1="11275" y1="51594" x2="11101" y2="51467"/>
                        <a14:foregroundMark x1="8862" y1="58324" x2="9141" y2="58930"/>
                        <a14:foregroundMark x1="6159" y1="52466" x2="8227" y2="56948"/>
                        <a14:foregroundMark x1="9141" y1="58930" x2="10098" y2="59195"/>
                        <a14:foregroundMark x1="14155" y1="76919" x2="12734" y2="79919"/>
                        <a14:foregroundMark x1="7323" y1="77271" x2="5313" y2="76287"/>
                        <a14:foregroundMark x1="7353" y1="77286" x2="7357" y2="77288"/>
                        <a14:foregroundMark x1="12734" y1="79919" x2="11602" y2="79365"/>
                        <a14:foregroundMark x1="7451" y1="77786" x2="7420" y2="77764"/>
                        <a14:foregroundMark x1="5313" y1="76287" x2="7364" y2="77725"/>
                        <a14:foregroundMark x1="7787" y1="79140" x2="5547" y2="78406"/>
                        <a14:foregroundMark x1="8409" y1="79344" x2="7918" y2="79183"/>
                        <a14:foregroundMark x1="5547" y1="78406" x2="6406" y2="78607"/>
                        <a14:foregroundMark x1="15636" y1="57626" x2="14291" y2="57510"/>
                        <a14:foregroundMark x1="15078" y1="55600" x2="15472" y2="56390"/>
                        <a14:foregroundMark x1="14531" y1="55096" x2="15373" y2="55640"/>
                        <a14:foregroundMark x1="8644" y1="64904" x2="9844" y2="66398"/>
                        <a14:foregroundMark x1="9844" y1="66398" x2="11813" y2="66689"/>
                        <a14:foregroundMark x1="14871" y1="82856" x2="14922" y2="83350"/>
                        <a14:foregroundMark x1="14453" y1="78809" x2="14631" y2="80531"/>
                        <a14:foregroundMark x1="12266" y1="68618" x2="8456" y2="70574"/>
                        <a14:foregroundMark x1="4297" y1="62260" x2="4548" y2="64210"/>
                        <a14:foregroundMark x1="11379" y1="71552" x2="10703" y2="72250"/>
                        <a14:foregroundMark x1="8409" y1="72001" x2="9165" y2="74613"/>
                        <a14:foregroundMark x1="5938" y1="63471" x2="6022" y2="63760"/>
                        <a14:foregroundMark x1="3516" y1="70131" x2="3438" y2="72755"/>
                        <a14:foregroundMark x1="3592" y1="73174" x2="5781" y2="79112"/>
                        <a14:foregroundMark x1="3438" y1="72755" x2="3550" y2="73058"/>
                        <a14:foregroundMark x1="4531" y1="74672" x2="6563" y2="80222"/>
                        <a14:foregroundMark x1="57109" y1="505" x2="40156" y2="706"/>
                        <a14:foregroundMark x1="40156" y1="706" x2="26797" y2="11705"/>
                        <a14:foregroundMark x1="26797" y1="11705" x2="24141" y2="20888"/>
                        <a14:foregroundMark x1="24141" y1="20888" x2="26953" y2="41776"/>
                        <a14:foregroundMark x1="26953" y1="41776" x2="31250" y2="47427"/>
                        <a14:foregroundMark x1="31250" y1="47427" x2="33873" y2="49121"/>
                        <a14:foregroundMark x1="36763" y1="56007" x2="36825" y2="56511"/>
                        <a14:foregroundMark x1="39117" y1="59505" x2="40830" y2="60081"/>
                        <a14:foregroundMark x1="45936" y1="59870" x2="50391" y2="54894"/>
                        <a14:foregroundMark x1="50391" y1="54894" x2="58380" y2="50182"/>
                        <a14:foregroundMark x1="64315" y1="46869" x2="72422" y2="45812"/>
                        <a14:foregroundMark x1="72422" y1="45812" x2="72891" y2="29768"/>
                        <a14:foregroundMark x1="72891" y1="29768" x2="60313" y2="6660"/>
                        <a14:foregroundMark x1="60313" y1="6660" x2="52969" y2="2018"/>
                        <a14:foregroundMark x1="52969" y1="2018" x2="37500" y2="14531"/>
                        <a14:foregroundMark x1="37500" y1="14531" x2="42188" y2="22200"/>
                        <a14:foregroundMark x1="42188" y1="22200" x2="40781" y2="37740"/>
                        <a14:foregroundMark x1="40781" y1="37740" x2="47031" y2="22805"/>
                        <a14:foregroundMark x1="47031" y1="22805" x2="41641" y2="32089"/>
                        <a14:foregroundMark x1="41641" y1="32089" x2="31563" y2="27245"/>
                        <a14:foregroundMark x1="31563" y1="27245" x2="51719" y2="31584"/>
                        <a14:foregroundMark x1="51719" y1="31584" x2="54219" y2="39051"/>
                        <a14:foregroundMark x1="54219" y1="39051" x2="47031" y2="47023"/>
                        <a14:foregroundMark x1="47031" y1="47023" x2="56953" y2="40767"/>
                        <a14:foregroundMark x1="56953" y1="40767" x2="56563" y2="42180"/>
                        <a14:foregroundMark x1="51953" y1="43693" x2="50859" y2="52674"/>
                        <a14:foregroundMark x1="50859" y1="52674" x2="54609" y2="45207"/>
                        <a14:foregroundMark x1="54609" y1="45207" x2="51563" y2="43794"/>
                        <a14:foregroundMark x1="59453" y1="45812" x2="59297" y2="46115"/>
                        <a14:foregroundMark x1="53203" y1="45610" x2="53984" y2="45812"/>
                        <a14:foregroundMark x1="57344" y1="33098" x2="57656" y2="33401"/>
                        <a14:foregroundMark x1="52422" y1="32896" x2="55078" y2="31584"/>
                        <a14:foregroundMark x1="57500" y1="33401" x2="55469" y2="39253"/>
                        <a14:foregroundMark x1="56563" y1="36327" x2="56563" y2="36327"/>
                        <a14:foregroundMark x1="53203" y1="33300" x2="53984" y2="32997"/>
                        <a14:foregroundMark x1="54063" y1="32291" x2="53125" y2="38143"/>
                        <a14:foregroundMark x1="55234" y1="33502" x2="53281" y2="40161"/>
                        <a14:foregroundMark x1="53281" y1="40161" x2="53281" y2="40262"/>
                        <a14:foregroundMark x1="50547" y1="17053" x2="48672" y2="35419"/>
                        <a14:foregroundMark x1="48672" y1="35419" x2="48750" y2="36226"/>
                        <a14:foregroundMark x1="51797" y1="22503" x2="50000" y2="35217"/>
                        <a14:foregroundMark x1="50000" y1="35217" x2="50078" y2="35721"/>
                        <a14:foregroundMark x1="47891" y1="23209" x2="50625" y2="32492"/>
                        <a14:foregroundMark x1="50625" y1="32492" x2="50625" y2="32492"/>
                        <a14:foregroundMark x1="36172" y1="20182" x2="43672" y2="35419"/>
                        <a14:foregroundMark x1="28750" y1="14733" x2="39141" y2="25227"/>
                        <a14:foregroundMark x1="40313" y1="23915" x2="41172" y2="29667"/>
                        <a14:foregroundMark x1="24375" y1="18971" x2="38281" y2="33300"/>
                        <a14:foregroundMark x1="38281" y1="33300" x2="38281" y2="33401"/>
                        <a14:foregroundMark x1="25078" y1="22704" x2="39609" y2="38244"/>
                        <a14:foregroundMark x1="26094" y1="25429" x2="38516" y2="40868"/>
                        <a14:foregroundMark x1="26094" y1="27346" x2="36563" y2="42583"/>
                        <a14:foregroundMark x1="25703" y1="28456" x2="33828" y2="43189"/>
                        <a14:foregroundMark x1="27969" y1="34712" x2="33906" y2="47023"/>
                        <a14:foregroundMark x1="28125" y1="39455" x2="33438" y2="47629"/>
                        <a14:foregroundMark x1="33438" y1="47629" x2="33438" y2="47629"/>
                        <a14:foregroundMark x1="27266" y1="40262" x2="29609" y2="43391"/>
                        <a14:foregroundMark x1="26328" y1="39354" x2="27813" y2="42281"/>
                        <a14:foregroundMark x1="38438" y1="40666" x2="36172" y2="47326"/>
                        <a14:foregroundMark x1="33125" y1="41372" x2="39141" y2="50050"/>
                        <a14:foregroundMark x1="33906" y1="40161" x2="38359" y2="49647"/>
                        <a14:foregroundMark x1="33516" y1="44299" x2="37734" y2="49142"/>
                        <a14:foregroundMark x1="60469" y1="43794" x2="57656" y2="48234"/>
                        <a14:foregroundMark x1="38438" y1="51160" x2="42422" y2="56811"/>
                        <a14:foregroundMark x1="42422" y1="56811" x2="45000" y2="52069"/>
                        <a14:foregroundMark x1="46406" y1="51261" x2="48047" y2="54188"/>
                        <a14:foregroundMark x1="43750" y1="49647" x2="45859" y2="54591"/>
                        <a14:foregroundMark x1="41719" y1="50151" x2="43438" y2="54490"/>
                        <a14:foregroundMark x1="38359" y1="52674" x2="44453" y2="58930"/>
                        <a14:foregroundMark x1="44453" y1="58930" x2="45469" y2="59031"/>
                        <a14:foregroundMark x1="37266" y1="54591" x2="42266" y2="59031"/>
                        <a14:foregroundMark x1="42266" y1="59031" x2="43594" y2="59132"/>
                        <a14:foregroundMark x1="25656" y1="83716" x2="33359" y2="88597"/>
                        <a14:foregroundMark x1="33359" y1="88597" x2="36172" y2="78708"/>
                        <a14:foregroundMark x1="36172" y1="78708" x2="35463" y2="61206"/>
                        <a14:foregroundMark x1="28953" y1="60476" x2="25781" y2="83148"/>
                        <a14:foregroundMark x1="25781" y1="83148" x2="31484" y2="83552"/>
                        <a14:foregroundMark x1="31484" y1="83552" x2="34609" y2="76488"/>
                        <a14:foregroundMark x1="34609" y1="76488" x2="36673" y2="63494"/>
                        <a14:foregroundMark x1="32578" y1="61756" x2="33828" y2="70636"/>
                        <a14:foregroundMark x1="33828" y1="70636" x2="32031" y2="79213"/>
                        <a14:foregroundMark x1="32031" y1="79213" x2="31016" y2="81534"/>
                        <a14:foregroundMark x1="30156" y1="61453" x2="30391" y2="64985"/>
                        <a14:foregroundMark x1="27813" y1="79112" x2="27813" y2="82139"/>
                        <a14:foregroundMark x1="30547" y1="81534" x2="30547" y2="84359"/>
                        <a14:foregroundMark x1="29219" y1="59132" x2="29219" y2="59939"/>
                        <a14:foregroundMark x1="28828" y1="59031" x2="28828" y2="59637"/>
                        <a14:foregroundMark x1="28750" y1="59334" x2="28750" y2="60141"/>
                        <a14:foregroundMark x1="36953" y1="60545" x2="36953" y2="60545"/>
                        <a14:foregroundMark x1="36953" y1="60545" x2="36953" y2="60545"/>
                        <a14:backgroundMark x1="47151" y1="59490" x2="66953" y2="62260"/>
                        <a14:backgroundMark x1="66953" y1="62260" x2="59766" y2="54692"/>
                        <a14:backgroundMark x1="59766" y1="54692" x2="59587" y2="50654"/>
                        <a14:backgroundMark x1="72175" y1="46801" x2="81172" y2="46216"/>
                        <a14:backgroundMark x1="71957" y1="46815" x2="72033" y2="46810"/>
                        <a14:backgroundMark x1="59763" y1="47609" x2="60854" y2="47538"/>
                        <a14:backgroundMark x1="81172" y1="46216" x2="93438" y2="54289"/>
                        <a14:backgroundMark x1="93438" y1="54289" x2="93906" y2="71342"/>
                        <a14:backgroundMark x1="93906" y1="71342" x2="82266" y2="86983"/>
                        <a14:backgroundMark x1="30360" y1="88537" x2="14844" y2="89001"/>
                        <a14:backgroundMark x1="82266" y1="86983" x2="33466" y2="88444"/>
                        <a14:backgroundMark x1="14844" y1="89001" x2="13669" y2="83643"/>
                        <a14:backgroundMark x1="33109" y1="89516" x2="33594" y2="90111"/>
                        <a14:backgroundMark x1="32900" y1="89260" x2="33106" y2="89512"/>
                        <a14:backgroundMark x1="33594" y1="90111" x2="82969" y2="84965"/>
                        <a14:backgroundMark x1="82969" y1="84965" x2="87734" y2="70636"/>
                        <a14:backgroundMark x1="87734" y1="70636" x2="84844" y2="49546"/>
                        <a14:backgroundMark x1="49585" y1="52098" x2="48554" y2="52173"/>
                        <a14:backgroundMark x1="53619" y1="51806" x2="52298" y2="51902"/>
                        <a14:backgroundMark x1="84844" y1="49546" x2="58196" y2="51474"/>
                        <a14:backgroundMark x1="74844" y1="48638" x2="68281" y2="52573"/>
                        <a14:backgroundMark x1="68281" y1="52573" x2="64219" y2="73360"/>
                        <a14:backgroundMark x1="64219" y1="73360" x2="89219" y2="93239"/>
                        <a14:backgroundMark x1="89219" y1="93239" x2="96172" y2="79919"/>
                        <a14:backgroundMark x1="96172" y1="79919" x2="81094" y2="51060"/>
                        <a14:backgroundMark x1="81094" y1="51060" x2="71250" y2="49041"/>
                        <a14:backgroundMark x1="71250" y1="49041" x2="70625" y2="49344"/>
                        <a14:backgroundMark x1="57545" y1="41029" x2="57969" y2="40464"/>
                        <a14:backgroundMark x1="54957" y1="44474" x2="56651" y2="42219"/>
                        <a14:backgroundMark x1="48820" y1="52647" x2="49653" y2="51539"/>
                        <a14:backgroundMark x1="57284" y1="39390" x2="57020" y2="38977"/>
                        <a14:backgroundMark x1="57969" y1="40464" x2="57406" y2="39582"/>
                        <a14:backgroundMark x1="44446" y1="24404" x2="43353" y2="24096"/>
                        <a14:backgroundMark x1="45673" y1="57552" x2="48672" y2="54793"/>
                        <a14:backgroundMark x1="48672" y1="54793" x2="48672" y2="54591"/>
                        <a14:backgroundMark x1="52734" y1="66599" x2="47578" y2="72351"/>
                        <a14:backgroundMark x1="47578" y1="72351" x2="45156" y2="78708"/>
                        <a14:backgroundMark x1="45156" y1="78708" x2="44688" y2="85772"/>
                        <a14:backgroundMark x1="44688" y1="85772" x2="49922" y2="89808"/>
                        <a14:backgroundMark x1="49922" y1="89808" x2="63203" y2="88496"/>
                        <a14:backgroundMark x1="63203" y1="88496" x2="67891" y2="80626"/>
                        <a14:backgroundMark x1="67891" y1="80626" x2="61641" y2="72048"/>
                        <a14:backgroundMark x1="61641" y1="72048" x2="52031" y2="66599"/>
                        <a14:backgroundMark x1="37045" y1="63277" x2="37578" y2="88496"/>
                        <a14:backgroundMark x1="37578" y1="88496" x2="47422" y2="90313"/>
                        <a14:backgroundMark x1="47422" y1="90313" x2="51875" y2="77296"/>
                        <a14:backgroundMark x1="51875" y1="77296" x2="52656" y2="63471"/>
                        <a14:backgroundMark x1="52656" y1="63471" x2="46842" y2="59835"/>
                        <a14:backgroundMark x1="79609" y1="54490" x2="75313" y2="60040"/>
                        <a14:backgroundMark x1="75313" y1="60040" x2="84063" y2="63370"/>
                        <a14:backgroundMark x1="84063" y1="63370" x2="85625" y2="60949"/>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23029" y2="19826"/>
                        <a14:backgroundMark x1="38359" y1="33502" x2="38145" y2="34478"/>
                        <a14:backgroundMark x1="15362" y1="84516" x2="15469" y2="85671"/>
                        <a14:backgroundMark x1="15277" y1="83593" x2="15355" y2="84437"/>
                        <a14:backgroundMark x1="15469" y1="85671" x2="27813" y2="90515"/>
                        <a14:backgroundMark x1="27813" y1="90515" x2="28796" y2="87546"/>
                        <a14:backgroundMark x1="23905" y1="29157" x2="23594" y2="28658"/>
                        <a14:backgroundMark x1="27558" y1="35008" x2="27345" y2="34666"/>
                        <a14:backgroundMark x1="23594" y1="28658" x2="22742" y2="28470"/>
                        <a14:backgroundMark x1="22031" y1="23613" x2="17408" y2="25427"/>
                        <a14:backgroundMark x1="15859" y1="26034" x2="15855" y2="26523"/>
                        <a14:backgroundMark x1="19483" y1="57010" x2="19231" y2="57559"/>
                        <a14:backgroundMark x1="18854" y1="77963" x2="26326" y2="67329"/>
                        <a14:backgroundMark x1="26359" y1="67125" x2="18750" y2="68416"/>
                        <a14:backgroundMark x1="18750" y1="68416" x2="23281" y2="62765"/>
                        <a14:backgroundMark x1="23281" y1="62765" x2="25398" y2="73033"/>
                        <a14:backgroundMark x1="25280" y1="83404"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19995" y1="25778" x2="15391" y2="21695"/>
                        <a14:backgroundMark x1="22462" y1="27967" x2="22184" y2="27721"/>
                        <a14:backgroundMark x1="23919" y1="29260"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85781" y1="68920" x2="79219" y2="82341"/>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7777" y1="59232" x2="22578" y2="58325"/>
                        <a14:backgroundMark x1="22578" y1="58325" x2="19425" y2="56311"/>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4936" y2="52086"/>
                        <a14:backgroundMark x1="20156" y1="26236" x2="14844" y2="34208"/>
                        <a14:backgroundMark x1="14844" y1="34208" x2="20625" y2="44702"/>
                        <a14:backgroundMark x1="20625" y1="44702" x2="26172" y2="47629"/>
                        <a14:backgroundMark x1="26172" y1="47629" x2="26719" y2="52170"/>
                        <a14:backgroundMark x1="35438" y1="56173" x2="30538" y2="57440"/>
                        <a14:backgroundMark x1="29383" y1="57295"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31585" y1="49492" x2="35493" y2="56618"/>
                        <a14:backgroundMark x1="34859" y1="57315" x2="34682" y2="58239"/>
                        <a14:backgroundMark x1="35297" y1="55025" x2="34943" y2="56873"/>
                        <a14:backgroundMark x1="34397" y1="57924"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29287" y2="47279"/>
                        <a14:backgroundMark x1="12031" y1="27649" x2="23787" y2="28276"/>
                        <a14:backgroundMark x1="25225" y1="38954"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3222" y2="57777"/>
                        <a14:backgroundMark x1="17734" y1="50252" x2="26719" y2="61958"/>
                        <a14:backgroundMark x1="12578" y1="44803" x2="23047" y2="54692"/>
                        <a14:backgroundMark x1="23438" y1="56408" x2="27626" y2="59335"/>
                        <a14:backgroundMark x1="32188" y1="51261" x2="35214" y2="54349"/>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Mark x1="33125" y1="49546" x2="35703" y2="56609"/>
                        <a14:backgroundMark x1="35703" y1="56609" x2="35632" y2="58444"/>
                        <a14:backgroundMark x1="33594" y1="50050" x2="36875" y2="56105"/>
                        <a14:backgroundMark x1="36875" y1="56105" x2="36875" y2="56105"/>
                        <a14:backgroundMark x1="34844" y1="50252" x2="36953" y2="52674"/>
                        <a14:backgroundMark x1="36797" y1="55701" x2="36797" y2="57518"/>
                        <a14:backgroundMark x1="36875" y1="56509" x2="36950" y2="58728"/>
                        <a14:backgroundMark x1="6719" y1="31786" x2="3516" y2="66700"/>
                        <a14:backgroundMark x1="3516" y1="66700" x2="15781" y2="90616"/>
                        <a14:backgroundMark x1="15781" y1="90616" x2="14141" y2="56912"/>
                        <a14:backgroundMark x1="14141" y1="56912" x2="3750" y2="35419"/>
                        <a14:backgroundMark x1="4297" y1="48739" x2="6484" y2="63370"/>
                        <a14:backgroundMark x1="6484" y1="63370" x2="13047" y2="60545"/>
                        <a14:backgroundMark x1="13047" y1="60545" x2="16875" y2="74369"/>
                        <a14:backgroundMark x1="16875" y1="74369" x2="17578" y2="67911"/>
                        <a14:backgroundMark x1="1250" y1="42381" x2="22656" y2="71847"/>
                        <a14:backgroundMark x1="16328" y1="52674" x2="17813" y2="63875"/>
                        <a14:backgroundMark x1="17813" y1="63875" x2="7969" y2="79818"/>
                        <a14:backgroundMark x1="7969" y1="79818" x2="7656" y2="78204"/>
                        <a14:backgroundMark x1="7578" y1="56912" x2="6953" y2="75782"/>
                        <a14:backgroundMark x1="6953" y1="75782" x2="6797" y2="66700"/>
                        <a14:backgroundMark x1="5703" y1="64379" x2="4922" y2="73259"/>
                        <a14:backgroundMark x1="4922" y1="73259" x2="4922" y2="73259"/>
                        <a14:backgroundMark x1="41406" y1="61049" x2="45938" y2="61352"/>
                        <a14:backgroundMark x1="40938" y1="60949" x2="41797" y2="61251"/>
                        <a14:backgroundMark x1="41094" y1="60747" x2="41484" y2="60747"/>
                        <a14:backgroundMark x1="40703" y1="60949" x2="41719" y2="60747"/>
                        <a14:backgroundMark x1="40625" y1="60545" x2="41484" y2="60343"/>
                        <a14:backgroundMark x1="59219" y1="49647" x2="62734" y2="47225"/>
                        <a14:backgroundMark x1="63125" y1="47629" x2="63359" y2="48234"/>
                        <a14:backgroundMark x1="58438" y1="50050" x2="59609" y2="49748"/>
                        <a14:backgroundMark x1="41016" y1="60343" x2="41016" y2="60343"/>
                        <a14:backgroundMark x1="41016" y1="60343" x2="41016" y2="60343"/>
                        <a14:backgroundMark x1="40781" y1="60343" x2="40781" y2="60343"/>
                        <a14:backgroundMark x1="40703" y1="60343" x2="40703" y2="60343"/>
                        <a14:backgroundMark x1="2969" y1="41271" x2="8906" y2="47931"/>
                        <a14:backgroundMark x1="8906" y1="47931" x2="16250" y2="80020"/>
                        <a14:backgroundMark x1="16250" y1="80020" x2="15234" y2="83047"/>
                        <a14:backgroundMark x1="28403" y1="60141" x2="23672" y2="87286"/>
                        <a14:backgroundMark x1="28828" y1="58930" x2="36250" y2="60040"/>
                        <a14:backgroundMark x1="36250" y1="60040" x2="29453" y2="58527"/>
                        <a14:backgroundMark x1="29453" y1="58527" x2="37188" y2="58930"/>
                        <a14:backgroundMark x1="37188" y1="58930" x2="37864" y2="60180"/>
                        <a14:backgroundMark x1="37266" y1="60444" x2="37656" y2="63269"/>
                      </a14:backgroundRemoval>
                    </a14:imgEffect>
                  </a14:imgLayer>
                </a14:imgProps>
              </a:ext>
              <a:ext uri="{28A0092B-C50C-407E-A947-70E740481C1C}">
                <a14:useLocalDpi xmlns:a14="http://schemas.microsoft.com/office/drawing/2010/main" val="0"/>
              </a:ext>
            </a:extLst>
          </a:blip>
          <a:srcRect l="25022" t="58160" r="62534" b="11678"/>
          <a:stretch/>
        </p:blipFill>
        <p:spPr>
          <a:xfrm>
            <a:off x="3913551" y="3988526"/>
            <a:ext cx="1102274" cy="2068563"/>
          </a:xfrm>
          <a:prstGeom prst="rect">
            <a:avLst/>
          </a:prstGeom>
        </p:spPr>
      </p:pic>
      <p:pic>
        <p:nvPicPr>
          <p:cNvPr id="18" name="Picture 17" descr="A map of canada with different countries/regions&#10;&#10;Description automatically generated">
            <a:extLst>
              <a:ext uri="{FF2B5EF4-FFF2-40B4-BE49-F238E27FC236}">
                <a16:creationId xmlns:a16="http://schemas.microsoft.com/office/drawing/2014/main" id="{ACFD1C8C-662F-EA3A-F5AA-1E36E59968CC}"/>
              </a:ext>
            </a:extLst>
          </p:cNvPr>
          <p:cNvPicPr>
            <a:picLocks noChangeAspect="1"/>
          </p:cNvPicPr>
          <p:nvPr/>
        </p:nvPicPr>
        <p:blipFill rotWithShape="1">
          <a:blip r:embed="rId9">
            <a:alphaModFix amt="66000"/>
            <a:extLst>
              <a:ext uri="{BEBA8EAE-BF5A-486C-A8C5-ECC9F3942E4B}">
                <a14:imgProps xmlns:a14="http://schemas.microsoft.com/office/drawing/2010/main">
                  <a14:imgLayer r:embed="rId3">
                    <a14:imgEffect>
                      <a14:backgroundRemoval t="2018" b="89506" l="0" r="90000">
                        <a14:foregroundMark x1="1754" y1="31258" x2="1328" y2="31786"/>
                        <a14:foregroundMark x1="5469" y1="26654" x2="4737" y2="27561"/>
                        <a14:foregroundMark x1="1328" y1="31786" x2="530" y2="37339"/>
                        <a14:foregroundMark x1="22765" y1="30143" x2="22655" y2="29691"/>
                        <a14:foregroundMark x1="3234" y1="47606" x2="3564" y2="48919"/>
                        <a14:foregroundMark x1="2801" y1="59907" x2="1250" y2="61655"/>
                        <a14:foregroundMark x1="1250" y1="61655" x2="625" y2="70434"/>
                        <a14:foregroundMark x1="625" y1="70434" x2="4141" y2="78607"/>
                        <a14:foregroundMark x1="12790" y1="81682" x2="15055" y2="82487"/>
                        <a14:foregroundMark x1="4141" y1="78607" x2="8898" y2="80298"/>
                        <a14:foregroundMark x1="4046" y1="46334" x2="0" y2="43391"/>
                        <a14:foregroundMark x1="11275" y1="51594" x2="11101" y2="51467"/>
                        <a14:foregroundMark x1="8862" y1="58324" x2="9141" y2="58930"/>
                        <a14:foregroundMark x1="6159" y1="52466" x2="8227" y2="56948"/>
                        <a14:foregroundMark x1="9141" y1="58930" x2="10098" y2="59195"/>
                        <a14:foregroundMark x1="14155" y1="76919" x2="12734" y2="79919"/>
                        <a14:foregroundMark x1="7323" y1="77271" x2="5313" y2="76287"/>
                        <a14:foregroundMark x1="7353" y1="77286" x2="7357" y2="77288"/>
                        <a14:foregroundMark x1="12734" y1="79919" x2="11602" y2="79365"/>
                        <a14:foregroundMark x1="7451" y1="77786" x2="7420" y2="77764"/>
                        <a14:foregroundMark x1="5313" y1="76287" x2="7364" y2="77725"/>
                        <a14:foregroundMark x1="7787" y1="79140" x2="5547" y2="78406"/>
                        <a14:foregroundMark x1="8409" y1="79344" x2="7918" y2="79183"/>
                        <a14:foregroundMark x1="5547" y1="78406" x2="6406" y2="78607"/>
                        <a14:foregroundMark x1="15636" y1="57626" x2="14291" y2="57510"/>
                        <a14:foregroundMark x1="15078" y1="55600" x2="15472" y2="56390"/>
                        <a14:foregroundMark x1="14531" y1="55096" x2="15373" y2="55640"/>
                        <a14:foregroundMark x1="8644" y1="64904" x2="9844" y2="66398"/>
                        <a14:foregroundMark x1="9844" y1="66398" x2="11813" y2="66689"/>
                        <a14:foregroundMark x1="14871" y1="82856" x2="14922" y2="83350"/>
                        <a14:foregroundMark x1="14453" y1="78809" x2="14631" y2="80531"/>
                        <a14:foregroundMark x1="12266" y1="68618" x2="8456" y2="70574"/>
                        <a14:foregroundMark x1="4297" y1="62260" x2="4548" y2="64210"/>
                        <a14:foregroundMark x1="11379" y1="71552" x2="10703" y2="72250"/>
                        <a14:foregroundMark x1="8409" y1="72001" x2="9165" y2="74613"/>
                        <a14:foregroundMark x1="5938" y1="63471" x2="6022" y2="63760"/>
                        <a14:foregroundMark x1="3516" y1="70131" x2="3438" y2="72755"/>
                        <a14:foregroundMark x1="3592" y1="73174" x2="5781" y2="79112"/>
                        <a14:foregroundMark x1="3438" y1="72755" x2="3550" y2="73058"/>
                        <a14:foregroundMark x1="4531" y1="74672" x2="6563" y2="80222"/>
                        <a14:foregroundMark x1="57109" y1="505" x2="40156" y2="706"/>
                        <a14:foregroundMark x1="40156" y1="706" x2="26797" y2="11705"/>
                        <a14:foregroundMark x1="26797" y1="11705" x2="24141" y2="20888"/>
                        <a14:foregroundMark x1="24141" y1="20888" x2="26953" y2="41776"/>
                        <a14:foregroundMark x1="26953" y1="41776" x2="31250" y2="47427"/>
                        <a14:foregroundMark x1="31250" y1="47427" x2="33873" y2="49121"/>
                        <a14:foregroundMark x1="36763" y1="56007" x2="36825" y2="56511"/>
                        <a14:foregroundMark x1="39117" y1="59505" x2="40830" y2="60081"/>
                        <a14:foregroundMark x1="45936" y1="59870" x2="50391" y2="54894"/>
                        <a14:foregroundMark x1="50391" y1="54894" x2="58380" y2="50182"/>
                        <a14:foregroundMark x1="64315" y1="46869" x2="72422" y2="45812"/>
                        <a14:foregroundMark x1="72422" y1="45812" x2="72891" y2="29768"/>
                        <a14:foregroundMark x1="72891" y1="29768" x2="60313" y2="6660"/>
                        <a14:foregroundMark x1="60313" y1="6660" x2="52969" y2="2018"/>
                        <a14:foregroundMark x1="52969" y1="2018" x2="37500" y2="14531"/>
                        <a14:foregroundMark x1="37500" y1="14531" x2="42188" y2="22200"/>
                        <a14:foregroundMark x1="42188" y1="22200" x2="40781" y2="37740"/>
                        <a14:foregroundMark x1="40781" y1="37740" x2="47031" y2="22805"/>
                        <a14:foregroundMark x1="47031" y1="22805" x2="41641" y2="32089"/>
                        <a14:foregroundMark x1="41641" y1="32089" x2="31563" y2="27245"/>
                        <a14:foregroundMark x1="31563" y1="27245" x2="51719" y2="31584"/>
                        <a14:foregroundMark x1="51719" y1="31584" x2="54219" y2="39051"/>
                        <a14:foregroundMark x1="54219" y1="39051" x2="47031" y2="47023"/>
                        <a14:foregroundMark x1="47031" y1="47023" x2="56953" y2="40767"/>
                        <a14:foregroundMark x1="56953" y1="40767" x2="56563" y2="42180"/>
                        <a14:foregroundMark x1="51953" y1="43693" x2="50859" y2="52674"/>
                        <a14:foregroundMark x1="50859" y1="52674" x2="54609" y2="45207"/>
                        <a14:foregroundMark x1="54609" y1="45207" x2="51563" y2="43794"/>
                        <a14:foregroundMark x1="59453" y1="45812" x2="59297" y2="46115"/>
                        <a14:foregroundMark x1="53203" y1="45610" x2="53984" y2="45812"/>
                        <a14:foregroundMark x1="57344" y1="33098" x2="57656" y2="33401"/>
                        <a14:foregroundMark x1="52422" y1="32896" x2="55078" y2="31584"/>
                        <a14:foregroundMark x1="57500" y1="33401" x2="55469" y2="39253"/>
                        <a14:foregroundMark x1="56563" y1="36327" x2="56563" y2="36327"/>
                        <a14:foregroundMark x1="53203" y1="33300" x2="53984" y2="32997"/>
                        <a14:foregroundMark x1="54063" y1="32291" x2="53125" y2="38143"/>
                        <a14:foregroundMark x1="55234" y1="33502" x2="53281" y2="40161"/>
                        <a14:foregroundMark x1="53281" y1="40161" x2="53281" y2="40262"/>
                        <a14:foregroundMark x1="50547" y1="17053" x2="48672" y2="35419"/>
                        <a14:foregroundMark x1="48672" y1="35419" x2="48750" y2="36226"/>
                        <a14:foregroundMark x1="51797" y1="22503" x2="50000" y2="35217"/>
                        <a14:foregroundMark x1="50000" y1="35217" x2="50078" y2="35721"/>
                        <a14:foregroundMark x1="47891" y1="23209" x2="50625" y2="32492"/>
                        <a14:foregroundMark x1="50625" y1="32492" x2="50625" y2="32492"/>
                        <a14:foregroundMark x1="36172" y1="20182" x2="43672" y2="35419"/>
                        <a14:foregroundMark x1="28750" y1="14733" x2="39141" y2="25227"/>
                        <a14:foregroundMark x1="40313" y1="23915" x2="41172" y2="29667"/>
                        <a14:foregroundMark x1="24375" y1="18971" x2="38281" y2="33300"/>
                        <a14:foregroundMark x1="38281" y1="33300" x2="38281" y2="33401"/>
                        <a14:foregroundMark x1="25078" y1="22704" x2="39609" y2="38244"/>
                        <a14:foregroundMark x1="26094" y1="25429" x2="38516" y2="40868"/>
                        <a14:foregroundMark x1="26094" y1="27346" x2="36563" y2="42583"/>
                        <a14:foregroundMark x1="25703" y1="28456" x2="33828" y2="43189"/>
                        <a14:foregroundMark x1="27969" y1="34712" x2="33906" y2="47023"/>
                        <a14:foregroundMark x1="28125" y1="39455" x2="33438" y2="47629"/>
                        <a14:foregroundMark x1="33438" y1="47629" x2="33438" y2="47629"/>
                        <a14:foregroundMark x1="27266" y1="40262" x2="29609" y2="43391"/>
                        <a14:foregroundMark x1="26328" y1="39354" x2="27813" y2="42281"/>
                        <a14:foregroundMark x1="38438" y1="40666" x2="36172" y2="47326"/>
                        <a14:foregroundMark x1="33125" y1="41372" x2="39141" y2="50050"/>
                        <a14:foregroundMark x1="33906" y1="40161" x2="38359" y2="49647"/>
                        <a14:foregroundMark x1="33516" y1="44299" x2="37734" y2="49142"/>
                        <a14:foregroundMark x1="60469" y1="43794" x2="57656" y2="48234"/>
                        <a14:foregroundMark x1="38438" y1="51160" x2="42422" y2="56811"/>
                        <a14:foregroundMark x1="42422" y1="56811" x2="45000" y2="52069"/>
                        <a14:foregroundMark x1="46406" y1="51261" x2="48047" y2="54188"/>
                        <a14:foregroundMark x1="43750" y1="49647" x2="45859" y2="54591"/>
                        <a14:foregroundMark x1="41719" y1="50151" x2="43438" y2="54490"/>
                        <a14:foregroundMark x1="38359" y1="52674" x2="44453" y2="58930"/>
                        <a14:foregroundMark x1="44453" y1="58930" x2="45469" y2="59031"/>
                        <a14:foregroundMark x1="37266" y1="54591" x2="42266" y2="59031"/>
                        <a14:foregroundMark x1="42266" y1="59031" x2="43594" y2="59132"/>
                        <a14:foregroundMark x1="25656" y1="83716" x2="33359" y2="88597"/>
                        <a14:foregroundMark x1="33359" y1="88597" x2="34214" y2="85591"/>
                        <a14:foregroundMark x1="28953" y1="60476" x2="25781" y2="83148"/>
                        <a14:foregroundMark x1="25781" y1="83148" x2="31484" y2="83552"/>
                        <a14:foregroundMark x1="31484" y1="83552" x2="34609" y2="76488"/>
                        <a14:foregroundMark x1="32578" y1="61756" x2="33828" y2="70636"/>
                        <a14:foregroundMark x1="33828" y1="70636" x2="32031" y2="79213"/>
                        <a14:foregroundMark x1="32031" y1="79213" x2="31016" y2="81534"/>
                        <a14:foregroundMark x1="30156" y1="61453" x2="30391" y2="64985"/>
                        <a14:foregroundMark x1="27813" y1="79112" x2="27813" y2="82139"/>
                        <a14:foregroundMark x1="30547" y1="81534" x2="30547" y2="84359"/>
                        <a14:foregroundMark x1="29219" y1="59132" x2="29219" y2="59939"/>
                        <a14:foregroundMark x1="28828" y1="59031" x2="28828" y2="59637"/>
                        <a14:foregroundMark x1="28750" y1="59334" x2="28750" y2="60141"/>
                        <a14:foregroundMark x1="39249" y1="84843" x2="41328" y2="86983"/>
                        <a14:foregroundMark x1="37014" y1="82544" x2="38850" y2="84433"/>
                        <a14:foregroundMark x1="41328" y1="86983" x2="44950" y2="81092"/>
                        <a14:foregroundMark x1="49866" y1="68683" x2="46563" y2="66801"/>
                        <a14:foregroundMark x1="46563" y1="66801" x2="44063" y2="60343"/>
                        <a14:foregroundMark x1="44063" y1="60343" x2="38029" y2="60086"/>
                        <a14:foregroundMark x1="38750" y1="83956" x2="36954" y2="83879"/>
                        <a14:foregroundMark x1="38047" y1="85066" x2="38125" y2="86781"/>
                        <a14:foregroundMark x1="37891" y1="85671" x2="38281" y2="88093"/>
                        <a14:foregroundMark x1="37500" y1="84662" x2="38047" y2="88496"/>
                        <a14:foregroundMark x1="51094" y1="67407" x2="47031" y2="73259"/>
                        <a14:foregroundMark x1="45052" y1="85339" x2="44766" y2="87084"/>
                        <a14:foregroundMark x1="47031" y1="73259" x2="46772" y2="74840"/>
                        <a14:backgroundMark x1="47151" y1="59490" x2="66953" y2="62260"/>
                        <a14:backgroundMark x1="66953" y1="62260" x2="59766" y2="54692"/>
                        <a14:backgroundMark x1="59766" y1="54692" x2="59587" y2="50654"/>
                        <a14:backgroundMark x1="72175" y1="46801" x2="81172" y2="46216"/>
                        <a14:backgroundMark x1="71957" y1="46815" x2="72033" y2="46810"/>
                        <a14:backgroundMark x1="59763" y1="47609" x2="60854" y2="47538"/>
                        <a14:backgroundMark x1="81172" y1="46216" x2="93438" y2="54289"/>
                        <a14:backgroundMark x1="93438" y1="54289" x2="93906" y2="71342"/>
                        <a14:backgroundMark x1="93906" y1="71342" x2="82266" y2="86983"/>
                        <a14:backgroundMark x1="30360" y1="88537" x2="14844" y2="89001"/>
                        <a14:backgroundMark x1="36675" y1="88348" x2="33466" y2="88444"/>
                        <a14:backgroundMark x1="40941" y1="88220" x2="39365" y2="88267"/>
                        <a14:backgroundMark x1="82266" y1="86983" x2="41049" y2="88217"/>
                        <a14:backgroundMark x1="14844" y1="89001" x2="13669" y2="83643"/>
                        <a14:backgroundMark x1="33109" y1="89516" x2="33594" y2="90111"/>
                        <a14:backgroundMark x1="32900" y1="89260" x2="33106" y2="89512"/>
                        <a14:backgroundMark x1="33594" y1="90111" x2="82969" y2="84965"/>
                        <a14:backgroundMark x1="82969" y1="84965" x2="87734" y2="70636"/>
                        <a14:backgroundMark x1="87734" y1="70636" x2="84844" y2="49546"/>
                        <a14:backgroundMark x1="49585" y1="52098" x2="48554" y2="52173"/>
                        <a14:backgroundMark x1="53619" y1="51806" x2="52298" y2="51902"/>
                        <a14:backgroundMark x1="84844" y1="49546" x2="58196" y2="51474"/>
                        <a14:backgroundMark x1="74844" y1="48638" x2="68281" y2="52573"/>
                        <a14:backgroundMark x1="68281" y1="52573" x2="64219" y2="73360"/>
                        <a14:backgroundMark x1="64219" y1="73360" x2="89219" y2="93239"/>
                        <a14:backgroundMark x1="89219" y1="93239" x2="96172" y2="79919"/>
                        <a14:backgroundMark x1="96172" y1="79919" x2="81094" y2="51060"/>
                        <a14:backgroundMark x1="81094" y1="51060" x2="71250" y2="49041"/>
                        <a14:backgroundMark x1="71250" y1="49041" x2="70625" y2="49344"/>
                        <a14:backgroundMark x1="57545" y1="41029" x2="57969" y2="40464"/>
                        <a14:backgroundMark x1="54957" y1="44474" x2="56651" y2="42219"/>
                        <a14:backgroundMark x1="48820" y1="52647" x2="49653" y2="51539"/>
                        <a14:backgroundMark x1="57284" y1="39390" x2="57020" y2="38977"/>
                        <a14:backgroundMark x1="57969" y1="40464" x2="57406" y2="39582"/>
                        <a14:backgroundMark x1="44446" y1="24404" x2="43353" y2="24096"/>
                        <a14:backgroundMark x1="45673" y1="57552" x2="48672" y2="54793"/>
                        <a14:backgroundMark x1="48672" y1="54793" x2="48672" y2="54591"/>
                        <a14:backgroundMark x1="52734" y1="66599" x2="51590" y2="67875"/>
                        <a14:backgroundMark x1="46153" y1="86902" x2="49922" y2="89808"/>
                        <a14:backgroundMark x1="49922" y1="89808" x2="63203" y2="88496"/>
                        <a14:backgroundMark x1="63203" y1="88496" x2="67891" y2="80626"/>
                        <a14:backgroundMark x1="67891" y1="80626" x2="61641" y2="72048"/>
                        <a14:backgroundMark x1="61641" y1="72048" x2="52031" y2="66599"/>
                        <a14:backgroundMark x1="37578" y1="88496" x2="47422" y2="90313"/>
                        <a14:backgroundMark x1="47422" y1="90313" x2="51875" y2="77296"/>
                        <a14:backgroundMark x1="52389" y1="68189" x2="52656" y2="63471"/>
                        <a14:backgroundMark x1="52244" y1="70773" x2="52388" y2="68215"/>
                        <a14:backgroundMark x1="51875" y1="77296" x2="52218" y2="71216"/>
                        <a14:backgroundMark x1="52656" y1="63471" x2="46842" y2="59835"/>
                        <a14:backgroundMark x1="79609" y1="54490" x2="75313" y2="60040"/>
                        <a14:backgroundMark x1="75313" y1="60040" x2="84063" y2="63370"/>
                        <a14:backgroundMark x1="84063" y1="63370" x2="85625" y2="60949"/>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23029" y2="19826"/>
                        <a14:backgroundMark x1="38359" y1="33502" x2="38145" y2="34478"/>
                        <a14:backgroundMark x1="15362" y1="84516" x2="15469" y2="85671"/>
                        <a14:backgroundMark x1="15277" y1="83593" x2="15355" y2="84437"/>
                        <a14:backgroundMark x1="15469" y1="85671" x2="27813" y2="90515"/>
                        <a14:backgroundMark x1="27813" y1="90515" x2="28796" y2="87546"/>
                        <a14:backgroundMark x1="23905" y1="29157" x2="23594" y2="28658"/>
                        <a14:backgroundMark x1="27558" y1="35008" x2="27345" y2="34666"/>
                        <a14:backgroundMark x1="23594" y1="28658" x2="22742" y2="28470"/>
                        <a14:backgroundMark x1="22031" y1="23613" x2="17408" y2="25427"/>
                        <a14:backgroundMark x1="15859" y1="26034" x2="15855" y2="26523"/>
                        <a14:backgroundMark x1="19483" y1="57010" x2="19231" y2="57559"/>
                        <a14:backgroundMark x1="18854" y1="77963" x2="26326" y2="67329"/>
                        <a14:backgroundMark x1="26359" y1="67125" x2="18750" y2="68416"/>
                        <a14:backgroundMark x1="18750" y1="68416" x2="23281" y2="62765"/>
                        <a14:backgroundMark x1="23281" y1="62765" x2="25398" y2="73033"/>
                        <a14:backgroundMark x1="25280" y1="83404"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19995" y1="25778" x2="15391" y2="21695"/>
                        <a14:backgroundMark x1="22462" y1="27967" x2="22184" y2="27721"/>
                        <a14:backgroundMark x1="23919" y1="29260"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85781" y1="68920" x2="79219" y2="82341"/>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7777" y1="59232" x2="22578" y2="58325"/>
                        <a14:backgroundMark x1="22578" y1="58325" x2="19425" y2="56311"/>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4936" y2="52086"/>
                        <a14:backgroundMark x1="20156" y1="26236" x2="14844" y2="34208"/>
                        <a14:backgroundMark x1="14844" y1="34208" x2="20625" y2="44702"/>
                        <a14:backgroundMark x1="20625" y1="44702" x2="26172" y2="47629"/>
                        <a14:backgroundMark x1="26172" y1="47629" x2="26719" y2="52170"/>
                        <a14:backgroundMark x1="35438" y1="56173" x2="30538" y2="57440"/>
                        <a14:backgroundMark x1="29383" y1="57295"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31585" y1="49492" x2="35493" y2="56618"/>
                        <a14:backgroundMark x1="34859" y1="57315" x2="34682" y2="58239"/>
                        <a14:backgroundMark x1="35297" y1="55025" x2="34943" y2="56873"/>
                        <a14:backgroundMark x1="34397" y1="57924"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29287" y2="47279"/>
                        <a14:backgroundMark x1="12031" y1="27649" x2="23787" y2="28276"/>
                        <a14:backgroundMark x1="25225" y1="38954"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3222" y2="57777"/>
                        <a14:backgroundMark x1="17734" y1="50252" x2="26719" y2="61958"/>
                        <a14:backgroundMark x1="12578" y1="44803" x2="23047" y2="54692"/>
                        <a14:backgroundMark x1="23438" y1="56408" x2="27626" y2="59335"/>
                        <a14:backgroundMark x1="32188" y1="51261" x2="35214" y2="54349"/>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Mark x1="33125" y1="49546" x2="35703" y2="56609"/>
                        <a14:backgroundMark x1="35703" y1="56609" x2="35632" y2="58444"/>
                        <a14:backgroundMark x1="33594" y1="50050" x2="36875" y2="56105"/>
                        <a14:backgroundMark x1="36875" y1="56105" x2="36875" y2="56105"/>
                        <a14:backgroundMark x1="34844" y1="50252" x2="36953" y2="52674"/>
                        <a14:backgroundMark x1="36797" y1="55701" x2="36797" y2="57518"/>
                        <a14:backgroundMark x1="36875" y1="56509" x2="36950" y2="58728"/>
                        <a14:backgroundMark x1="6719" y1="31786" x2="3516" y2="66700"/>
                        <a14:backgroundMark x1="3516" y1="66700" x2="15781" y2="90616"/>
                        <a14:backgroundMark x1="15781" y1="90616" x2="14141" y2="56912"/>
                        <a14:backgroundMark x1="14141" y1="56912" x2="3750" y2="35419"/>
                        <a14:backgroundMark x1="4297" y1="48739" x2="6484" y2="63370"/>
                        <a14:backgroundMark x1="6484" y1="63370" x2="13047" y2="60545"/>
                        <a14:backgroundMark x1="13047" y1="60545" x2="16875" y2="74369"/>
                        <a14:backgroundMark x1="16875" y1="74369" x2="17578" y2="67911"/>
                        <a14:backgroundMark x1="1250" y1="42381" x2="22656" y2="71847"/>
                        <a14:backgroundMark x1="16328" y1="52674" x2="17813" y2="63875"/>
                        <a14:backgroundMark x1="17813" y1="63875" x2="7969" y2="79818"/>
                        <a14:backgroundMark x1="7969" y1="79818" x2="7656" y2="78204"/>
                        <a14:backgroundMark x1="7578" y1="56912" x2="6953" y2="75782"/>
                        <a14:backgroundMark x1="6953" y1="75782" x2="6797" y2="66700"/>
                        <a14:backgroundMark x1="5703" y1="64379" x2="4922" y2="73259"/>
                        <a14:backgroundMark x1="4922" y1="73259" x2="4922" y2="73259"/>
                        <a14:backgroundMark x1="44576" y1="61261" x2="45938" y2="61352"/>
                        <a14:backgroundMark x1="59219" y1="49647" x2="62734" y2="47225"/>
                        <a14:backgroundMark x1="63125" y1="47629" x2="63359" y2="48234"/>
                        <a14:backgroundMark x1="58438" y1="50050" x2="59609" y2="49748"/>
                        <a14:backgroundMark x1="2969" y1="41271" x2="8906" y2="47931"/>
                        <a14:backgroundMark x1="8906" y1="47931" x2="16250" y2="80020"/>
                        <a14:backgroundMark x1="16250" y1="80020" x2="15234" y2="83047"/>
                        <a14:backgroundMark x1="28403" y1="60141" x2="23672" y2="87286"/>
                        <a14:backgroundMark x1="28828" y1="58930" x2="36250" y2="60040"/>
                        <a14:backgroundMark x1="36250" y1="60040" x2="29453" y2="58527"/>
                        <a14:backgroundMark x1="29453" y1="58527" x2="36397" y2="58889"/>
                        <a14:backgroundMark x1="51797" y1="69627" x2="48159" y2="74668"/>
                        <a14:backgroundMark x1="47109" y1="75580" x2="46016" y2="83047"/>
                        <a14:backgroundMark x1="46016" y1="83047" x2="46016" y2="83552"/>
                        <a14:backgroundMark x1="47109" y1="75681" x2="46875" y2="76085"/>
                        <a14:backgroundMark x1="47188" y1="75479" x2="46797" y2="75681"/>
                        <a14:backgroundMark x1="45156" y1="82543" x2="45859" y2="84965"/>
                        <a14:backgroundMark x1="56719" y1="95762" x2="56719" y2="95762"/>
                        <a14:backgroundMark x1="36719" y1="59637" x2="35469" y2="87286"/>
                        <a14:backgroundMark x1="99688" y1="93744" x2="99688" y2="93744"/>
                      </a14:backgroundRemoval>
                    </a14:imgEffect>
                  </a14:imgLayer>
                </a14:imgProps>
              </a:ext>
              <a:ext uri="{28A0092B-C50C-407E-A947-70E740481C1C}">
                <a14:useLocalDpi xmlns:a14="http://schemas.microsoft.com/office/drawing/2010/main" val="0"/>
              </a:ext>
            </a:extLst>
          </a:blip>
          <a:srcRect l="36090" t="59812" r="47196" b="13014"/>
          <a:stretch/>
        </p:blipFill>
        <p:spPr>
          <a:xfrm>
            <a:off x="4902549" y="4116907"/>
            <a:ext cx="1480457" cy="1863635"/>
          </a:xfrm>
          <a:prstGeom prst="rect">
            <a:avLst/>
          </a:prstGeom>
          <a:solidFill>
            <a:schemeClr val="bg1"/>
          </a:solidFill>
        </p:spPr>
      </p:pic>
      <p:pic>
        <p:nvPicPr>
          <p:cNvPr id="20" name="Picture 19" descr="A map of canada with different countries/regions&#10;&#10;Description automatically generated">
            <a:extLst>
              <a:ext uri="{FF2B5EF4-FFF2-40B4-BE49-F238E27FC236}">
                <a16:creationId xmlns:a16="http://schemas.microsoft.com/office/drawing/2014/main" id="{023474BC-EE16-4118-0A0A-7A0D2BE7857C}"/>
              </a:ext>
            </a:extLst>
          </p:cNvPr>
          <p:cNvPicPr>
            <a:picLocks noChangeAspect="1"/>
          </p:cNvPicPr>
          <p:nvPr/>
        </p:nvPicPr>
        <p:blipFill rotWithShape="1">
          <a:blip r:embed="rId10">
            <a:alphaModFix amt="66000"/>
            <a:extLst>
              <a:ext uri="{BEBA8EAE-BF5A-486C-A8C5-ECC9F3942E4B}">
                <a14:imgProps xmlns:a14="http://schemas.microsoft.com/office/drawing/2010/main">
                  <a14:imgLayer r:embed="rId3">
                    <a14:imgEffect>
                      <a14:backgroundRemoval t="1615" b="99193" l="0" r="90000">
                        <a14:foregroundMark x1="1754" y1="31258" x2="1328" y2="31786"/>
                        <a14:foregroundMark x1="5469" y1="26654" x2="4737" y2="27561"/>
                        <a14:foregroundMark x1="1328" y1="31786" x2="530" y2="37339"/>
                        <a14:foregroundMark x1="22765" y1="30143" x2="22655" y2="29691"/>
                        <a14:foregroundMark x1="3234" y1="47606" x2="3564" y2="48919"/>
                        <a14:foregroundMark x1="2801" y1="59907" x2="1250" y2="61655"/>
                        <a14:foregroundMark x1="1250" y1="61655" x2="625" y2="70434"/>
                        <a14:foregroundMark x1="625" y1="70434" x2="4141" y2="78607"/>
                        <a14:foregroundMark x1="12790" y1="81682" x2="15055" y2="82487"/>
                        <a14:foregroundMark x1="4141" y1="78607" x2="8898" y2="80298"/>
                        <a14:foregroundMark x1="4046" y1="46334" x2="0" y2="43391"/>
                        <a14:foregroundMark x1="11275" y1="51594" x2="11101" y2="51467"/>
                        <a14:foregroundMark x1="8862" y1="58324" x2="9141" y2="58930"/>
                        <a14:foregroundMark x1="6159" y1="52466" x2="8227" y2="56948"/>
                        <a14:foregroundMark x1="9141" y1="58930" x2="10098" y2="59195"/>
                        <a14:foregroundMark x1="14155" y1="76919" x2="12734" y2="79919"/>
                        <a14:foregroundMark x1="7323" y1="77271" x2="5313" y2="76287"/>
                        <a14:foregroundMark x1="7353" y1="77286" x2="7357" y2="77288"/>
                        <a14:foregroundMark x1="12734" y1="79919" x2="11602" y2="79365"/>
                        <a14:foregroundMark x1="7451" y1="77786" x2="7420" y2="77764"/>
                        <a14:foregroundMark x1="5313" y1="76287" x2="7364" y2="77725"/>
                        <a14:foregroundMark x1="7787" y1="79140" x2="5547" y2="78406"/>
                        <a14:foregroundMark x1="8409" y1="79344" x2="7918" y2="79183"/>
                        <a14:foregroundMark x1="5547" y1="78406" x2="6406" y2="78607"/>
                        <a14:foregroundMark x1="15636" y1="57626" x2="14291" y2="57510"/>
                        <a14:foregroundMark x1="15078" y1="55600" x2="15472" y2="56390"/>
                        <a14:foregroundMark x1="14531" y1="55096" x2="15373" y2="55640"/>
                        <a14:foregroundMark x1="8644" y1="64904" x2="9844" y2="66398"/>
                        <a14:foregroundMark x1="9844" y1="66398" x2="11813" y2="66689"/>
                        <a14:foregroundMark x1="14871" y1="82856" x2="14922" y2="83350"/>
                        <a14:foregroundMark x1="14453" y1="78809" x2="14631" y2="80531"/>
                        <a14:foregroundMark x1="12266" y1="68618" x2="8456" y2="70574"/>
                        <a14:foregroundMark x1="4297" y1="62260" x2="4548" y2="64210"/>
                        <a14:foregroundMark x1="11379" y1="71552" x2="10703" y2="72250"/>
                        <a14:foregroundMark x1="8409" y1="72001" x2="9165" y2="74613"/>
                        <a14:foregroundMark x1="5938" y1="63471" x2="6022" y2="63760"/>
                        <a14:foregroundMark x1="3516" y1="70131" x2="3438" y2="72755"/>
                        <a14:foregroundMark x1="3592" y1="73174" x2="5781" y2="79112"/>
                        <a14:foregroundMark x1="3438" y1="72755" x2="3550" y2="73058"/>
                        <a14:foregroundMark x1="4531" y1="74672" x2="6563" y2="80222"/>
                        <a14:foregroundMark x1="57109" y1="505" x2="40156" y2="706"/>
                        <a14:foregroundMark x1="40156" y1="706" x2="26797" y2="11705"/>
                        <a14:foregroundMark x1="26797" y1="11705" x2="24141" y2="20888"/>
                        <a14:foregroundMark x1="24141" y1="20888" x2="26953" y2="41776"/>
                        <a14:foregroundMark x1="26953" y1="41776" x2="31250" y2="47427"/>
                        <a14:foregroundMark x1="31250" y1="47427" x2="33873" y2="49121"/>
                        <a14:foregroundMark x1="36763" y1="56007" x2="36825" y2="56511"/>
                        <a14:foregroundMark x1="39313" y1="59571" x2="40830" y2="60081"/>
                        <a14:foregroundMark x1="48454" y1="57057" x2="50391" y2="54894"/>
                        <a14:foregroundMark x1="50391" y1="54894" x2="58380" y2="50182"/>
                        <a14:foregroundMark x1="64315" y1="46869" x2="72422" y2="45812"/>
                        <a14:foregroundMark x1="72422" y1="45812" x2="72891" y2="29768"/>
                        <a14:foregroundMark x1="72891" y1="29768" x2="60313" y2="6660"/>
                        <a14:foregroundMark x1="60313" y1="6660" x2="52969" y2="2018"/>
                        <a14:foregroundMark x1="52969" y1="2018" x2="37500" y2="14531"/>
                        <a14:foregroundMark x1="37500" y1="14531" x2="42188" y2="22200"/>
                        <a14:foregroundMark x1="42188" y1="22200" x2="40781" y2="37740"/>
                        <a14:foregroundMark x1="40781" y1="37740" x2="47031" y2="22805"/>
                        <a14:foregroundMark x1="47031" y1="22805" x2="41641" y2="32089"/>
                        <a14:foregroundMark x1="41641" y1="32089" x2="31563" y2="27245"/>
                        <a14:foregroundMark x1="31563" y1="27245" x2="51719" y2="31584"/>
                        <a14:foregroundMark x1="51719" y1="31584" x2="54219" y2="39051"/>
                        <a14:foregroundMark x1="54219" y1="39051" x2="47031" y2="47023"/>
                        <a14:foregroundMark x1="47031" y1="47023" x2="56953" y2="40767"/>
                        <a14:foregroundMark x1="56953" y1="40767" x2="56563" y2="42180"/>
                        <a14:foregroundMark x1="51953" y1="43693" x2="50859" y2="52674"/>
                        <a14:foregroundMark x1="50859" y1="52674" x2="54609" y2="45207"/>
                        <a14:foregroundMark x1="54609" y1="45207" x2="51563" y2="43794"/>
                        <a14:foregroundMark x1="59453" y1="45812" x2="59297" y2="46115"/>
                        <a14:foregroundMark x1="53203" y1="45610" x2="53984" y2="45812"/>
                        <a14:foregroundMark x1="57344" y1="33098" x2="57656" y2="33401"/>
                        <a14:foregroundMark x1="52422" y1="32896" x2="55078" y2="31584"/>
                        <a14:foregroundMark x1="57500" y1="33401" x2="55469" y2="39253"/>
                        <a14:foregroundMark x1="56563" y1="36327" x2="56563" y2="36327"/>
                        <a14:foregroundMark x1="53203" y1="33300" x2="53984" y2="32997"/>
                        <a14:foregroundMark x1="54063" y1="32291" x2="53125" y2="38143"/>
                        <a14:foregroundMark x1="55234" y1="33502" x2="53281" y2="40161"/>
                        <a14:foregroundMark x1="53281" y1="40161" x2="53281" y2="40262"/>
                        <a14:foregroundMark x1="50547" y1="17053" x2="48672" y2="35419"/>
                        <a14:foregroundMark x1="48672" y1="35419" x2="48750" y2="36226"/>
                        <a14:foregroundMark x1="51797" y1="22503" x2="50000" y2="35217"/>
                        <a14:foregroundMark x1="50000" y1="35217" x2="50078" y2="35721"/>
                        <a14:foregroundMark x1="47891" y1="23209" x2="50625" y2="32492"/>
                        <a14:foregroundMark x1="50625" y1="32492" x2="50625" y2="32492"/>
                        <a14:foregroundMark x1="36172" y1="20182" x2="43672" y2="35419"/>
                        <a14:foregroundMark x1="28750" y1="14733" x2="39141" y2="25227"/>
                        <a14:foregroundMark x1="40313" y1="23915" x2="41172" y2="29667"/>
                        <a14:foregroundMark x1="24375" y1="18971" x2="38281" y2="33300"/>
                        <a14:foregroundMark x1="38281" y1="33300" x2="38281" y2="33401"/>
                        <a14:foregroundMark x1="25078" y1="22704" x2="39609" y2="38244"/>
                        <a14:foregroundMark x1="26094" y1="25429" x2="38516" y2="40868"/>
                        <a14:foregroundMark x1="26094" y1="27346" x2="36563" y2="42583"/>
                        <a14:foregroundMark x1="25703" y1="28456" x2="33828" y2="43189"/>
                        <a14:foregroundMark x1="27969" y1="34712" x2="33906" y2="47023"/>
                        <a14:foregroundMark x1="28125" y1="39455" x2="33438" y2="47629"/>
                        <a14:foregroundMark x1="33438" y1="47629" x2="33438" y2="47629"/>
                        <a14:foregroundMark x1="27266" y1="40262" x2="29609" y2="43391"/>
                        <a14:foregroundMark x1="26328" y1="39354" x2="27813" y2="42281"/>
                        <a14:foregroundMark x1="38438" y1="40666" x2="36172" y2="47326"/>
                        <a14:foregroundMark x1="33125" y1="41372" x2="39141" y2="50050"/>
                        <a14:foregroundMark x1="33906" y1="40161" x2="38359" y2="49647"/>
                        <a14:foregroundMark x1="33516" y1="44299" x2="37734" y2="49142"/>
                        <a14:foregroundMark x1="60469" y1="43794" x2="57656" y2="48234"/>
                        <a14:foregroundMark x1="38438" y1="51160" x2="42422" y2="56811"/>
                        <a14:foregroundMark x1="42422" y1="56811" x2="45000" y2="52069"/>
                        <a14:foregroundMark x1="46406" y1="51261" x2="48047" y2="54188"/>
                        <a14:foregroundMark x1="43750" y1="49647" x2="45859" y2="54591"/>
                        <a14:foregroundMark x1="41719" y1="50151" x2="43438" y2="54490"/>
                        <a14:foregroundMark x1="38359" y1="52674" x2="42929" y2="57365"/>
                        <a14:foregroundMark x1="37266" y1="54591" x2="42086" y2="58871"/>
                        <a14:foregroundMark x1="25656" y1="83716" x2="33359" y2="88597"/>
                        <a14:foregroundMark x1="33359" y1="88597" x2="34214" y2="85591"/>
                        <a14:foregroundMark x1="26163" y1="80420" x2="25781" y2="83148"/>
                        <a14:foregroundMark x1="28953" y1="60476" x2="26827" y2="75673"/>
                        <a14:foregroundMark x1="25781" y1="83148" x2="31484" y2="83552"/>
                        <a14:foregroundMark x1="31484" y1="83552" x2="34609" y2="76488"/>
                        <a14:foregroundMark x1="32578" y1="61756" x2="33654" y2="69398"/>
                        <a14:foregroundMark x1="33118" y1="74027" x2="32031" y2="79213"/>
                        <a14:foregroundMark x1="32031" y1="79213" x2="31016" y2="81534"/>
                        <a14:foregroundMark x1="30156" y1="61453" x2="30391" y2="64985"/>
                        <a14:foregroundMark x1="27813" y1="79112" x2="27813" y2="82139"/>
                        <a14:foregroundMark x1="30547" y1="81534" x2="30547" y2="84359"/>
                        <a14:foregroundMark x1="29219" y1="59132" x2="29219" y2="59939"/>
                        <a14:foregroundMark x1="28828" y1="59031" x2="28828" y2="59637"/>
                        <a14:foregroundMark x1="28750" y1="59334" x2="28750" y2="60141"/>
                        <a14:foregroundMark x1="41326" y1="60226" x2="39319" y2="60141"/>
                        <a14:foregroundMark x1="50858" y1="68988" x2="45588" y2="81133"/>
                        <a14:foregroundMark x1="45635" y1="83430" x2="50313" y2="86882"/>
                        <a14:foregroundMark x1="50313" y1="86882" x2="58359" y2="88597"/>
                        <a14:foregroundMark x1="58359" y1="88597" x2="67813" y2="99697"/>
                        <a14:foregroundMark x1="67813" y1="99697" x2="75078" y2="96065"/>
                        <a14:foregroundMark x1="75078" y1="96065" x2="78203" y2="89808"/>
                        <a14:foregroundMark x1="78203" y1="89808" x2="73703" y2="88321"/>
                        <a14:foregroundMark x1="65444" y1="77687" x2="59297" y2="67608"/>
                        <a14:foregroundMark x1="59297" y1="67608" x2="52344" y2="66700"/>
                        <a14:foregroundMark x1="46484" y1="87084" x2="47578" y2="87588"/>
                        <a14:foregroundMark x1="45156" y1="86377" x2="47188" y2="87286"/>
                        <a14:foregroundMark x1="49375" y1="87992" x2="53516" y2="88093"/>
                        <a14:foregroundMark x1="48594" y1="87286" x2="50313" y2="88799"/>
                        <a14:foregroundMark x1="53125" y1="66297" x2="50156" y2="69728"/>
                        <a14:foregroundMark x1="54609" y1="67810" x2="48672" y2="85974"/>
                        <a14:foregroundMark x1="57109" y1="65893" x2="51328" y2="85873"/>
                        <a14:foregroundMark x1="60078" y1="66498" x2="57266" y2="80020"/>
                        <a14:foregroundMark x1="53359" y1="68315" x2="52422" y2="72856"/>
                        <a14:foregroundMark x1="52500" y1="69122" x2="52578" y2="76488"/>
                        <a14:foregroundMark x1="58672" y1="67810" x2="57109" y2="75479"/>
                        <a14:foregroundMark x1="57734" y1="68214" x2="59062" y2="86075"/>
                        <a14:foregroundMark x1="62031" y1="73259" x2="60938" y2="91221"/>
                        <a14:foregroundMark x1="64688" y1="81534" x2="62422" y2="95257"/>
                        <a14:foregroundMark x1="65859" y1="82947" x2="66016" y2="92735"/>
                        <a14:foregroundMark x1="66016" y1="92735" x2="66016" y2="92735"/>
                        <a14:foregroundMark x1="67338" y1="87043" x2="69609" y2="90515"/>
                        <a14:foregroundMark x1="66646" y1="85986" x2="67076" y2="86643"/>
                        <a14:foregroundMark x1="65781" y1="84662" x2="66412" y2="85628"/>
                        <a14:foregroundMark x1="71602" y1="89116" x2="71953" y2="89606"/>
                        <a14:foregroundMark x1="70985" y1="88254" x2="71112" y2="88432"/>
                        <a14:foregroundMark x1="61328" y1="85469" x2="59453" y2="90212"/>
                        <a14:foregroundMark x1="57813" y1="86176" x2="60000" y2="91019"/>
                        <a14:foregroundMark x1="64922" y1="97881" x2="66094" y2="99193"/>
                        <a14:foregroundMark x1="48672" y1="87185" x2="50000" y2="88900"/>
                        <a14:backgroundMark x1="47151" y1="59490" x2="66953" y2="62260"/>
                        <a14:backgroundMark x1="66953" y1="62260" x2="59766" y2="54692"/>
                        <a14:backgroundMark x1="59766" y1="54692" x2="59587" y2="50654"/>
                        <a14:backgroundMark x1="72175" y1="46801" x2="81172" y2="46216"/>
                        <a14:backgroundMark x1="71957" y1="46815" x2="72033" y2="46810"/>
                        <a14:backgroundMark x1="59763" y1="47609" x2="60854" y2="47538"/>
                        <a14:backgroundMark x1="81172" y1="46216" x2="93438" y2="54289"/>
                        <a14:backgroundMark x1="93438" y1="54289" x2="93906" y2="71342"/>
                        <a14:backgroundMark x1="93906" y1="71342" x2="82266" y2="86983"/>
                        <a14:backgroundMark x1="30360" y1="88537" x2="14844" y2="89001"/>
                        <a14:backgroundMark x1="36675" y1="88348" x2="33466" y2="88444"/>
                        <a14:backgroundMark x1="40941" y1="88220" x2="39365" y2="88267"/>
                        <a14:backgroundMark x1="45860" y1="88073" x2="41049" y2="88217"/>
                        <a14:backgroundMark x1="49190" y1="87973" x2="47300" y2="88030"/>
                        <a14:backgroundMark x1="56983" y1="87740" x2="53642" y2="87840"/>
                        <a14:backgroundMark x1="82266" y1="86983" x2="74289" y2="87222"/>
                        <a14:backgroundMark x1="14844" y1="89001" x2="13669" y2="83643"/>
                        <a14:backgroundMark x1="33109" y1="89516" x2="33594" y2="90111"/>
                        <a14:backgroundMark x1="32900" y1="89260" x2="33106" y2="89512"/>
                        <a14:backgroundMark x1="71302" y1="86181" x2="82969" y2="84965"/>
                        <a14:backgroundMark x1="46859" y1="88729" x2="49125" y2="88493"/>
                        <a14:backgroundMark x1="33594" y1="90111" x2="46425" y2="88774"/>
                        <a14:backgroundMark x1="82969" y1="84965" x2="87734" y2="70636"/>
                        <a14:backgroundMark x1="87734" y1="70636" x2="84844" y2="49546"/>
                        <a14:backgroundMark x1="49585" y1="52098" x2="48554" y2="52173"/>
                        <a14:backgroundMark x1="53619" y1="51806" x2="52298" y2="51902"/>
                        <a14:backgroundMark x1="84844" y1="49546" x2="58196" y2="51474"/>
                        <a14:backgroundMark x1="74844" y1="48638" x2="68281" y2="52573"/>
                        <a14:backgroundMark x1="68281" y1="52573" x2="64219" y2="73360"/>
                        <a14:backgroundMark x1="64219" y1="73360" x2="89219" y2="93239"/>
                        <a14:backgroundMark x1="89219" y1="93239" x2="96172" y2="79919"/>
                        <a14:backgroundMark x1="96172" y1="79919" x2="81094" y2="51060"/>
                        <a14:backgroundMark x1="81094" y1="51060" x2="71250" y2="49041"/>
                        <a14:backgroundMark x1="71250" y1="49041" x2="70625" y2="49344"/>
                        <a14:backgroundMark x1="57545" y1="41029" x2="57969" y2="40464"/>
                        <a14:backgroundMark x1="54957" y1="44474" x2="56651" y2="42219"/>
                        <a14:backgroundMark x1="48820" y1="52647" x2="49653" y2="51539"/>
                        <a14:backgroundMark x1="57284" y1="39390" x2="57020" y2="38977"/>
                        <a14:backgroundMark x1="57969" y1="40464" x2="57406" y2="39582"/>
                        <a14:backgroundMark x1="44446" y1="24404" x2="43353" y2="24096"/>
                        <a14:backgroundMark x1="45673" y1="57552" x2="48672" y2="54793"/>
                        <a14:backgroundMark x1="48672" y1="54793" x2="48672" y2="54591"/>
                        <a14:backgroundMark x1="47403" y1="87866" x2="47854" y2="88214"/>
                        <a14:backgroundMark x1="52802" y1="89524" x2="54559" y2="89350"/>
                        <a14:backgroundMark x1="49922" y1="89808" x2="52700" y2="89534"/>
                        <a14:backgroundMark x1="67802" y1="80776" x2="67891" y2="80626"/>
                        <a14:backgroundMark x1="67891" y1="80626" x2="66779" y2="79100"/>
                        <a14:backgroundMark x1="61475" y1="71954" x2="60441" y2="71368"/>
                        <a14:backgroundMark x1="37578" y1="88496" x2="47422" y2="90313"/>
                        <a14:backgroundMark x1="47422" y1="90313" x2="47954" y2="88758"/>
                        <a14:backgroundMark x1="52590" y1="64635" x2="52656" y2="63471"/>
                        <a14:backgroundMark x1="52656" y1="63471" x2="46842" y2="59835"/>
                        <a14:backgroundMark x1="79609" y1="54490" x2="75313" y2="60040"/>
                        <a14:backgroundMark x1="75313" y1="60040" x2="84063" y2="63370"/>
                        <a14:backgroundMark x1="84063" y1="63370" x2="85625" y2="60949"/>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23029" y2="19826"/>
                        <a14:backgroundMark x1="38359" y1="33502" x2="38145" y2="34478"/>
                        <a14:backgroundMark x1="15362" y1="84516" x2="15469" y2="85671"/>
                        <a14:backgroundMark x1="15277" y1="83593" x2="15355" y2="84437"/>
                        <a14:backgroundMark x1="15469" y1="85671" x2="27813" y2="90515"/>
                        <a14:backgroundMark x1="27813" y1="90515" x2="28796" y2="87546"/>
                        <a14:backgroundMark x1="23905" y1="29157" x2="23594" y2="28658"/>
                        <a14:backgroundMark x1="27558" y1="35008" x2="27345" y2="34666"/>
                        <a14:backgroundMark x1="23594" y1="28658" x2="22742" y2="28470"/>
                        <a14:backgroundMark x1="22031" y1="23613" x2="17408" y2="25427"/>
                        <a14:backgroundMark x1="15859" y1="26034" x2="15855" y2="26523"/>
                        <a14:backgroundMark x1="19483" y1="57010" x2="19231" y2="57559"/>
                        <a14:backgroundMark x1="18854" y1="77963" x2="26326" y2="67329"/>
                        <a14:backgroundMark x1="26359" y1="67125" x2="18750" y2="68416"/>
                        <a14:backgroundMark x1="18750" y1="68416" x2="23281" y2="62765"/>
                        <a14:backgroundMark x1="23281" y1="62765" x2="25398" y2="73033"/>
                        <a14:backgroundMark x1="25280" y1="83404"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19995" y1="25778" x2="15391" y2="21695"/>
                        <a14:backgroundMark x1="22462" y1="27967" x2="22184" y2="27721"/>
                        <a14:backgroundMark x1="23919" y1="29260"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85781" y1="68920" x2="79219" y2="82341"/>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7777" y1="59232" x2="22578" y2="58325"/>
                        <a14:backgroundMark x1="22578" y1="58325" x2="19425" y2="56311"/>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4936" y2="52086"/>
                        <a14:backgroundMark x1="20156" y1="26236" x2="14844" y2="34208"/>
                        <a14:backgroundMark x1="14844" y1="34208" x2="20625" y2="44702"/>
                        <a14:backgroundMark x1="20625" y1="44702" x2="26172" y2="47629"/>
                        <a14:backgroundMark x1="26172" y1="47629" x2="26719" y2="52170"/>
                        <a14:backgroundMark x1="35438" y1="56173" x2="30538" y2="57440"/>
                        <a14:backgroundMark x1="29383" y1="57295"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31585" y1="49492" x2="35493" y2="56618"/>
                        <a14:backgroundMark x1="34859" y1="57315" x2="34682" y2="58239"/>
                        <a14:backgroundMark x1="35297" y1="55025" x2="34943" y2="56873"/>
                        <a14:backgroundMark x1="34397" y1="57924"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29287" y2="47279"/>
                        <a14:backgroundMark x1="12031" y1="27649" x2="23787" y2="28276"/>
                        <a14:backgroundMark x1="25225" y1="38954"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3222" y2="57777"/>
                        <a14:backgroundMark x1="17734" y1="50252" x2="26719" y2="61958"/>
                        <a14:backgroundMark x1="12578" y1="44803" x2="23047" y2="54692"/>
                        <a14:backgroundMark x1="23438" y1="56408" x2="27626" y2="59335"/>
                        <a14:backgroundMark x1="32188" y1="51261" x2="35214" y2="54349"/>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Mark x1="33125" y1="49546" x2="35703" y2="56609"/>
                        <a14:backgroundMark x1="35703" y1="56609" x2="35632" y2="58444"/>
                        <a14:backgroundMark x1="33594" y1="50050" x2="36875" y2="56105"/>
                        <a14:backgroundMark x1="36875" y1="56105" x2="36875" y2="56105"/>
                        <a14:backgroundMark x1="34844" y1="50252" x2="36953" y2="52674"/>
                        <a14:backgroundMark x1="36797" y1="55701" x2="36797" y2="57518"/>
                        <a14:backgroundMark x1="36875" y1="56509" x2="36950" y2="58728"/>
                        <a14:backgroundMark x1="6719" y1="31786" x2="3516" y2="66700"/>
                        <a14:backgroundMark x1="3516" y1="66700" x2="15781" y2="90616"/>
                        <a14:backgroundMark x1="15781" y1="90616" x2="14141" y2="56912"/>
                        <a14:backgroundMark x1="14141" y1="56912" x2="3750" y2="35419"/>
                        <a14:backgroundMark x1="4297" y1="48739" x2="6484" y2="63370"/>
                        <a14:backgroundMark x1="6484" y1="63370" x2="13047" y2="60545"/>
                        <a14:backgroundMark x1="13047" y1="60545" x2="16875" y2="74369"/>
                        <a14:backgroundMark x1="16875" y1="74369" x2="17578" y2="67911"/>
                        <a14:backgroundMark x1="1250" y1="42381" x2="22656" y2="71847"/>
                        <a14:backgroundMark x1="16328" y1="52674" x2="17813" y2="63875"/>
                        <a14:backgroundMark x1="17813" y1="63875" x2="7969" y2="79818"/>
                        <a14:backgroundMark x1="7969" y1="79818" x2="7656" y2="78204"/>
                        <a14:backgroundMark x1="7578" y1="56912" x2="6953" y2="75782"/>
                        <a14:backgroundMark x1="6953" y1="75782" x2="6797" y2="66700"/>
                        <a14:backgroundMark x1="5703" y1="64379" x2="4922" y2="73259"/>
                        <a14:backgroundMark x1="4922" y1="73259" x2="4922" y2="73259"/>
                        <a14:backgroundMark x1="44576" y1="61261" x2="45938" y2="61352"/>
                        <a14:backgroundMark x1="59219" y1="49647" x2="62734" y2="47225"/>
                        <a14:backgroundMark x1="63125" y1="47629" x2="63359" y2="48234"/>
                        <a14:backgroundMark x1="58438" y1="50050" x2="59609" y2="49748"/>
                        <a14:backgroundMark x1="2969" y1="41271" x2="8906" y2="47931"/>
                        <a14:backgroundMark x1="8906" y1="47931" x2="16250" y2="80020"/>
                        <a14:backgroundMark x1="16250" y1="80020" x2="15234" y2="83047"/>
                        <a14:backgroundMark x1="28403" y1="60141" x2="23672" y2="87286"/>
                        <a14:backgroundMark x1="28828" y1="58930" x2="36250" y2="60040"/>
                        <a14:backgroundMark x1="36250" y1="60040" x2="29453" y2="58527"/>
                        <a14:backgroundMark x1="29453" y1="58527" x2="36397" y2="58889"/>
                        <a14:backgroundMark x1="56719" y1="95762" x2="56719" y2="95762"/>
                        <a14:backgroundMark x1="36719" y1="59637" x2="35469" y2="87286"/>
                        <a14:backgroundMark x1="99688" y1="93744" x2="99688" y2="93744"/>
                        <a14:backgroundMark x1="49206" y1="68696" x2="46484" y2="72149"/>
                        <a14:backgroundMark x1="46484" y1="72149" x2="44219" y2="79213"/>
                        <a14:backgroundMark x1="44219" y1="79213" x2="44375" y2="86781"/>
                        <a14:backgroundMark x1="49375" y1="69324" x2="50938" y2="66902"/>
                        <a14:backgroundMark x1="66953" y1="78708" x2="70000" y2="85166"/>
                        <a14:backgroundMark x1="70000" y1="85166" x2="73516" y2="86075"/>
                        <a14:backgroundMark x1="66563" y1="77800" x2="69453" y2="86075"/>
                        <a14:backgroundMark x1="69453" y1="86075" x2="73906" y2="86882"/>
                        <a14:backgroundMark x1="65781" y1="77497" x2="68438" y2="84864"/>
                        <a14:backgroundMark x1="68438" y1="84864" x2="73984" y2="86882"/>
                        <a14:backgroundMark x1="73984" y1="86882" x2="74531" y2="86579"/>
                        <a14:backgroundMark x1="66172" y1="78204" x2="68828" y2="86075"/>
                        <a14:backgroundMark x1="66875" y1="80121" x2="68906" y2="86377"/>
                        <a14:backgroundMark x1="66797" y1="79919" x2="69531" y2="86377"/>
                        <a14:backgroundMark x1="69531" y1="86377" x2="70625" y2="86579"/>
                        <a14:backgroundMark x1="71406" y1="86781" x2="74219" y2="87386"/>
                        <a14:backgroundMark x1="66563" y1="79919" x2="68438" y2="85974"/>
                        <a14:backgroundMark x1="66406" y1="79415" x2="67813" y2="85066"/>
                        <a14:backgroundMark x1="72656" y1="87185" x2="73672" y2="87386"/>
                        <a14:backgroundMark x1="69531" y1="86579" x2="70391" y2="86579"/>
                        <a14:backgroundMark x1="72813" y1="87386" x2="73594" y2="87487"/>
                        <a14:backgroundMark x1="50156" y1="62563" x2="37969" y2="80222"/>
                        <a14:backgroundMark x1="48828" y1="57518" x2="23359" y2="80928"/>
                        <a14:backgroundMark x1="37969" y1="57820" x2="38281" y2="91726"/>
                        <a14:backgroundMark x1="41094" y1="72250" x2="42266" y2="89707"/>
                        <a14:backgroundMark x1="39766" y1="83249" x2="39531" y2="86882"/>
                        <a14:backgroundMark x1="49141" y1="59839" x2="43438" y2="67407"/>
                        <a14:backgroundMark x1="43438" y1="67407" x2="43438" y2="67407"/>
                        <a14:backgroundMark x1="44141" y1="58123" x2="39844" y2="65792"/>
                      </a14:backgroundRemoval>
                    </a14:imgEffect>
                  </a14:imgLayer>
                </a14:imgProps>
              </a:ext>
              <a:ext uri="{28A0092B-C50C-407E-A947-70E740481C1C}">
                <a14:useLocalDpi xmlns:a14="http://schemas.microsoft.com/office/drawing/2010/main" val="0"/>
              </a:ext>
            </a:extLst>
          </a:blip>
          <a:srcRect l="41219" t="66531" r="11572" b="-3"/>
          <a:stretch/>
        </p:blipFill>
        <p:spPr>
          <a:xfrm>
            <a:off x="5371305" y="4562474"/>
            <a:ext cx="4181475" cy="2295526"/>
          </a:xfrm>
          <a:prstGeom prst="rect">
            <a:avLst/>
          </a:prstGeom>
        </p:spPr>
      </p:pic>
      <p:pic>
        <p:nvPicPr>
          <p:cNvPr id="22" name="Picture 21" descr="A map of canada with different countries/regions&#10;&#10;Description automatically generated">
            <a:extLst>
              <a:ext uri="{FF2B5EF4-FFF2-40B4-BE49-F238E27FC236}">
                <a16:creationId xmlns:a16="http://schemas.microsoft.com/office/drawing/2014/main" id="{47B0154C-1CC6-0EA3-2C4D-D67A9AC3887C}"/>
              </a:ext>
            </a:extLst>
          </p:cNvPr>
          <p:cNvPicPr>
            <a:picLocks noChangeAspect="1"/>
          </p:cNvPicPr>
          <p:nvPr/>
        </p:nvPicPr>
        <p:blipFill rotWithShape="1">
          <a:blip r:embed="rId11">
            <a:alphaModFix amt="66000"/>
            <a:extLst>
              <a:ext uri="{BEBA8EAE-BF5A-486C-A8C5-ECC9F3942E4B}">
                <a14:imgProps xmlns:a14="http://schemas.microsoft.com/office/drawing/2010/main">
                  <a14:imgLayer r:embed="rId3">
                    <a14:imgEffect>
                      <a14:backgroundRemoval t="1615" b="99193" l="0" r="90000">
                        <a14:foregroundMark x1="1754" y1="31258" x2="1328" y2="31786"/>
                        <a14:foregroundMark x1="5469" y1="26654" x2="4737" y2="27561"/>
                        <a14:foregroundMark x1="1328" y1="31786" x2="530" y2="37339"/>
                        <a14:foregroundMark x1="22765" y1="30143" x2="22655" y2="29691"/>
                        <a14:foregroundMark x1="3234" y1="47606" x2="3564" y2="48919"/>
                        <a14:foregroundMark x1="2801" y1="59907" x2="1250" y2="61655"/>
                        <a14:foregroundMark x1="1250" y1="61655" x2="625" y2="70434"/>
                        <a14:foregroundMark x1="625" y1="70434" x2="4141" y2="78607"/>
                        <a14:foregroundMark x1="12790" y1="81682" x2="15055" y2="82487"/>
                        <a14:foregroundMark x1="4141" y1="78607" x2="8898" y2="80298"/>
                        <a14:foregroundMark x1="4046" y1="46334" x2="0" y2="43391"/>
                        <a14:foregroundMark x1="11275" y1="51594" x2="11101" y2="51467"/>
                        <a14:foregroundMark x1="8862" y1="58324" x2="9141" y2="58930"/>
                        <a14:foregroundMark x1="6159" y1="52466" x2="8227" y2="56948"/>
                        <a14:foregroundMark x1="9141" y1="58930" x2="10098" y2="59195"/>
                        <a14:foregroundMark x1="14155" y1="76919" x2="12734" y2="79919"/>
                        <a14:foregroundMark x1="7323" y1="77271" x2="5313" y2="76287"/>
                        <a14:foregroundMark x1="7353" y1="77286" x2="7357" y2="77288"/>
                        <a14:foregroundMark x1="12734" y1="79919" x2="11602" y2="79365"/>
                        <a14:foregroundMark x1="7451" y1="77786" x2="7420" y2="77764"/>
                        <a14:foregroundMark x1="5313" y1="76287" x2="7364" y2="77725"/>
                        <a14:foregroundMark x1="7787" y1="79140" x2="5547" y2="78406"/>
                        <a14:foregroundMark x1="8409" y1="79344" x2="7918" y2="79183"/>
                        <a14:foregroundMark x1="5547" y1="78406" x2="6406" y2="78607"/>
                        <a14:foregroundMark x1="15636" y1="57626" x2="14291" y2="57510"/>
                        <a14:foregroundMark x1="15078" y1="55600" x2="15472" y2="56390"/>
                        <a14:foregroundMark x1="14531" y1="55096" x2="15373" y2="55640"/>
                        <a14:foregroundMark x1="8644" y1="64904" x2="9844" y2="66398"/>
                        <a14:foregroundMark x1="9844" y1="66398" x2="11813" y2="66689"/>
                        <a14:foregroundMark x1="14871" y1="82856" x2="14922" y2="83350"/>
                        <a14:foregroundMark x1="14453" y1="78809" x2="14631" y2="80531"/>
                        <a14:foregroundMark x1="12266" y1="68618" x2="8456" y2="70574"/>
                        <a14:foregroundMark x1="4297" y1="62260" x2="4548" y2="64210"/>
                        <a14:foregroundMark x1="11379" y1="71552" x2="10703" y2="72250"/>
                        <a14:foregroundMark x1="8409" y1="72001" x2="9165" y2="74613"/>
                        <a14:foregroundMark x1="5938" y1="63471" x2="6022" y2="63760"/>
                        <a14:foregroundMark x1="3516" y1="70131" x2="3438" y2="72755"/>
                        <a14:foregroundMark x1="3592" y1="73174" x2="5781" y2="79112"/>
                        <a14:foregroundMark x1="3438" y1="72755" x2="3550" y2="73058"/>
                        <a14:foregroundMark x1="4531" y1="74672" x2="6563" y2="80222"/>
                        <a14:foregroundMark x1="57109" y1="505" x2="40156" y2="706"/>
                        <a14:foregroundMark x1="40156" y1="706" x2="26797" y2="11705"/>
                        <a14:foregroundMark x1="26797" y1="11705" x2="24141" y2="20888"/>
                        <a14:foregroundMark x1="24141" y1="20888" x2="26953" y2="41776"/>
                        <a14:foregroundMark x1="26953" y1="41776" x2="31250" y2="47427"/>
                        <a14:foregroundMark x1="31250" y1="47427" x2="33873" y2="49121"/>
                        <a14:foregroundMark x1="36763" y1="56007" x2="36825" y2="56511"/>
                        <a14:foregroundMark x1="39313" y1="59571" x2="40830" y2="60081"/>
                        <a14:foregroundMark x1="48454" y1="57057" x2="50391" y2="54894"/>
                        <a14:foregroundMark x1="50391" y1="54894" x2="58380" y2="50182"/>
                        <a14:foregroundMark x1="64315" y1="46869" x2="72422" y2="45812"/>
                        <a14:foregroundMark x1="72422" y1="45812" x2="72891" y2="29768"/>
                        <a14:foregroundMark x1="72891" y1="29768" x2="60313" y2="6660"/>
                        <a14:foregroundMark x1="60313" y1="6660" x2="52969" y2="2018"/>
                        <a14:foregroundMark x1="52969" y1="2018" x2="37500" y2="14531"/>
                        <a14:foregroundMark x1="37500" y1="14531" x2="42188" y2="22200"/>
                        <a14:foregroundMark x1="42188" y1="22200" x2="40781" y2="37740"/>
                        <a14:foregroundMark x1="40781" y1="37740" x2="47031" y2="22805"/>
                        <a14:foregroundMark x1="47031" y1="22805" x2="41641" y2="32089"/>
                        <a14:foregroundMark x1="41641" y1="32089" x2="31563" y2="27245"/>
                        <a14:foregroundMark x1="31563" y1="27245" x2="51719" y2="31584"/>
                        <a14:foregroundMark x1="51719" y1="31584" x2="54219" y2="39051"/>
                        <a14:foregroundMark x1="54219" y1="39051" x2="47031" y2="47023"/>
                        <a14:foregroundMark x1="47031" y1="47023" x2="56953" y2="40767"/>
                        <a14:foregroundMark x1="56953" y1="40767" x2="56563" y2="42180"/>
                        <a14:foregroundMark x1="51953" y1="43693" x2="50859" y2="52674"/>
                        <a14:foregroundMark x1="50859" y1="52674" x2="54609" y2="45207"/>
                        <a14:foregroundMark x1="54609" y1="45207" x2="51563" y2="43794"/>
                        <a14:foregroundMark x1="59453" y1="45812" x2="59297" y2="46115"/>
                        <a14:foregroundMark x1="53203" y1="45610" x2="53984" y2="45812"/>
                        <a14:foregroundMark x1="57344" y1="33098" x2="57656" y2="33401"/>
                        <a14:foregroundMark x1="52422" y1="32896" x2="55078" y2="31584"/>
                        <a14:foregroundMark x1="57500" y1="33401" x2="55469" y2="39253"/>
                        <a14:foregroundMark x1="56563" y1="36327" x2="56563" y2="36327"/>
                        <a14:foregroundMark x1="53203" y1="33300" x2="53984" y2="32997"/>
                        <a14:foregroundMark x1="54063" y1="32291" x2="53125" y2="38143"/>
                        <a14:foregroundMark x1="55234" y1="33502" x2="53281" y2="40161"/>
                        <a14:foregroundMark x1="53281" y1="40161" x2="53281" y2="40262"/>
                        <a14:foregroundMark x1="50547" y1="17053" x2="48672" y2="35419"/>
                        <a14:foregroundMark x1="48672" y1="35419" x2="48750" y2="36226"/>
                        <a14:foregroundMark x1="51797" y1="22503" x2="50000" y2="35217"/>
                        <a14:foregroundMark x1="50000" y1="35217" x2="50078" y2="35721"/>
                        <a14:foregroundMark x1="47891" y1="23209" x2="50625" y2="32492"/>
                        <a14:foregroundMark x1="50625" y1="32492" x2="50625" y2="32492"/>
                        <a14:foregroundMark x1="36172" y1="20182" x2="43672" y2="35419"/>
                        <a14:foregroundMark x1="28750" y1="14733" x2="39141" y2="25227"/>
                        <a14:foregroundMark x1="40313" y1="23915" x2="41172" y2="29667"/>
                        <a14:foregroundMark x1="24375" y1="18971" x2="38281" y2="33300"/>
                        <a14:foregroundMark x1="38281" y1="33300" x2="38281" y2="33401"/>
                        <a14:foregroundMark x1="25078" y1="22704" x2="39609" y2="38244"/>
                        <a14:foregroundMark x1="26094" y1="25429" x2="38516" y2="40868"/>
                        <a14:foregroundMark x1="26094" y1="27346" x2="36563" y2="42583"/>
                        <a14:foregroundMark x1="25703" y1="28456" x2="33828" y2="43189"/>
                        <a14:foregroundMark x1="27969" y1="34712" x2="33906" y2="47023"/>
                        <a14:foregroundMark x1="28125" y1="39455" x2="33438" y2="47629"/>
                        <a14:foregroundMark x1="33438" y1="47629" x2="33438" y2="47629"/>
                        <a14:foregroundMark x1="27266" y1="40262" x2="29609" y2="43391"/>
                        <a14:foregroundMark x1="26328" y1="39354" x2="27813" y2="42281"/>
                        <a14:foregroundMark x1="38438" y1="40666" x2="36172" y2="47326"/>
                        <a14:foregroundMark x1="33125" y1="41372" x2="39141" y2="50050"/>
                        <a14:foregroundMark x1="33906" y1="40161" x2="38359" y2="49647"/>
                        <a14:foregroundMark x1="33516" y1="44299" x2="37734" y2="49142"/>
                        <a14:foregroundMark x1="60469" y1="43794" x2="57656" y2="48234"/>
                        <a14:foregroundMark x1="38438" y1="51160" x2="42422" y2="56811"/>
                        <a14:foregroundMark x1="42422" y1="56811" x2="45000" y2="52069"/>
                        <a14:foregroundMark x1="46406" y1="51261" x2="48047" y2="54188"/>
                        <a14:foregroundMark x1="43750" y1="49647" x2="45859" y2="54591"/>
                        <a14:foregroundMark x1="41719" y1="50151" x2="43438" y2="54490"/>
                        <a14:foregroundMark x1="38359" y1="52674" x2="42929" y2="57365"/>
                        <a14:foregroundMark x1="37266" y1="54591" x2="42086" y2="58871"/>
                        <a14:foregroundMark x1="25656" y1="83716" x2="33359" y2="88597"/>
                        <a14:foregroundMark x1="33359" y1="88597" x2="34214" y2="85591"/>
                        <a14:foregroundMark x1="26163" y1="80420" x2="25781" y2="83148"/>
                        <a14:foregroundMark x1="28953" y1="60476" x2="26827" y2="75673"/>
                        <a14:foregroundMark x1="25781" y1="83148" x2="31484" y2="83552"/>
                        <a14:foregroundMark x1="31484" y1="83552" x2="34609" y2="76488"/>
                        <a14:foregroundMark x1="32578" y1="61756" x2="33654" y2="69398"/>
                        <a14:foregroundMark x1="33118" y1="74027" x2="32031" y2="79213"/>
                        <a14:foregroundMark x1="32031" y1="79213" x2="31016" y2="81534"/>
                        <a14:foregroundMark x1="30156" y1="61453" x2="30391" y2="64985"/>
                        <a14:foregroundMark x1="27813" y1="79112" x2="27813" y2="82139"/>
                        <a14:foregroundMark x1="30547" y1="81534" x2="30547" y2="84359"/>
                        <a14:foregroundMark x1="29219" y1="59132" x2="29219" y2="59939"/>
                        <a14:foregroundMark x1="28828" y1="59031" x2="28828" y2="59637"/>
                        <a14:foregroundMark x1="28750" y1="59334" x2="28750" y2="60141"/>
                        <a14:foregroundMark x1="41326" y1="60226" x2="39319" y2="60141"/>
                        <a14:foregroundMark x1="46231" y1="79651" x2="45588" y2="81133"/>
                        <a14:foregroundMark x1="50858" y1="68988" x2="46912" y2="78081"/>
                        <a14:foregroundMark x1="64883" y1="96256" x2="65176" y2="96600"/>
                        <a14:foregroundMark x1="71041" y1="98083" x2="75078" y2="96065"/>
                        <a14:foregroundMark x1="69979" y1="98614" x2="71041" y2="98083"/>
                        <a14:foregroundMark x1="68878" y1="99165" x2="69680" y2="98764"/>
                        <a14:foregroundMark x1="75078" y1="96065" x2="78203" y2="89808"/>
                        <a14:foregroundMark x1="78203" y1="89808" x2="76528" y2="89255"/>
                        <a14:foregroundMark x1="61733" y1="71602" x2="61260" y2="70827"/>
                        <a14:foregroundMark x1="53818" y1="66892" x2="52344" y2="66700"/>
                        <a14:foregroundMark x1="57024" y1="67311" x2="56471" y2="67239"/>
                        <a14:foregroundMark x1="58802" y1="67543" x2="57373" y2="67357"/>
                        <a14:foregroundMark x1="46484" y1="87084" x2="47578" y2="87588"/>
                        <a14:foregroundMark x1="45156" y1="86377" x2="47188" y2="87286"/>
                        <a14:foregroundMark x1="49375" y1="87992" x2="50735" y2="88025"/>
                        <a14:foregroundMark x1="48594" y1="87286" x2="50313" y2="88799"/>
                        <a14:foregroundMark x1="53125" y1="66297" x2="50156" y2="69728"/>
                        <a14:foregroundMark x1="50909" y1="79129" x2="49143" y2="84532"/>
                        <a14:foregroundMark x1="52763" y1="73457" x2="51868" y2="76195"/>
                        <a14:foregroundMark x1="57109" y1="65893" x2="56624" y2="67569"/>
                        <a14:foregroundMark x1="52456" y1="72691" x2="52422" y2="72856"/>
                        <a14:foregroundMark x1="53359" y1="68315" x2="52904" y2="70522"/>
                        <a14:foregroundMark x1="52540" y1="72901" x2="52567" y2="75466"/>
                        <a14:foregroundMark x1="52500" y1="69122" x2="52517" y2="70760"/>
                        <a14:foregroundMark x1="57326" y1="74412" x2="57109" y2="75479"/>
                        <a14:foregroundMark x1="58672" y1="67810" x2="58311" y2="69579"/>
                        <a14:foregroundMark x1="48672" y1="87185" x2="50000" y2="88900"/>
                        <a14:foregroundMark x1="72500" y1="45812" x2="72671" y2="46168"/>
                        <a14:foregroundMark x1="81954" y1="75479" x2="80469" y2="85066"/>
                        <a14:foregroundMark x1="82157" y1="74168" x2="81954" y2="75479"/>
                        <a14:foregroundMark x1="82813" y1="69929" x2="82157" y2="74168"/>
                        <a14:foregroundMark x1="83766" y1="63774" x2="82813" y2="69929"/>
                        <a14:foregroundMark x1="83874" y1="63075" x2="83766" y2="63774"/>
                        <a14:foregroundMark x1="80469" y1="85066" x2="76500" y2="85934"/>
                        <a14:foregroundMark x1="68509" y1="83143" x2="67878" y2="82021"/>
                        <a14:foregroundMark x1="63583" y1="64985" x2="61328" y2="49243"/>
                        <a14:foregroundMark x1="64965" y1="74628" x2="63858" y2="66902"/>
                        <a14:foregroundMark x1="61328" y1="49243" x2="70781" y2="52069"/>
                        <a14:foregroundMark x1="70781" y1="52069" x2="71925" y2="48198"/>
                        <a14:foregroundMark x1="69297" y1="52069" x2="62266" y2="61958"/>
                        <a14:foregroundMark x1="61406" y1="45308" x2="59297" y2="54390"/>
                        <a14:foregroundMark x1="63828" y1="45711" x2="62187" y2="52775"/>
                        <a14:foregroundMark x1="62187" y1="52775" x2="62187" y2="52775"/>
                        <a14:foregroundMark x1="60938" y1="55499" x2="66172" y2="61958"/>
                        <a14:foregroundMark x1="66172" y1="61958" x2="66172" y2="61958"/>
                        <a14:foregroundMark x1="68047" y1="55903" x2="64609" y2="71241"/>
                        <a14:foregroundMark x1="64609" y1="71241" x2="64609" y2="73158"/>
                        <a14:foregroundMark x1="66016" y1="74470" x2="66117" y2="77731"/>
                        <a14:foregroundMark x1="68028" y1="82730" x2="71953" y2="84258"/>
                        <a14:foregroundMark x1="71953" y1="84258" x2="76484" y2="84460"/>
                        <a14:foregroundMark x1="69106" y1="84506" x2="67891" y2="83148"/>
                        <a14:foregroundMark x1="67500" y1="79112" x2="68750" y2="83148"/>
                        <a14:foregroundMark x1="67188" y1="75782" x2="79531" y2="83451"/>
                        <a14:foregroundMark x1="65234" y1="74874" x2="65708" y2="77652"/>
                        <a14:foregroundMark x1="80078" y1="81231" x2="79531" y2="82644"/>
                        <a14:foregroundMark x1="76656" y1="59738" x2="77150" y2="60239"/>
                        <a14:foregroundMark x1="75959" y1="59031" x2="76656" y2="59738"/>
                        <a14:foregroundMark x1="74766" y1="57820" x2="75959" y2="59031"/>
                        <a14:foregroundMark x1="76406" y1="56710" x2="77762" y2="57586"/>
                        <a14:foregroundMark x1="76797" y1="87487" x2="76719" y2="88194"/>
                        <a14:foregroundMark x1="81797" y1="63875" x2="81797" y2="63875"/>
                        <a14:foregroundMark x1="81797" y1="63875" x2="81797" y2="63875"/>
                        <a14:foregroundMark x1="81875" y1="63471" x2="81875" y2="63471"/>
                        <a14:foregroundMark x1="81875" y1="63471" x2="81875" y2="63471"/>
                        <a14:foregroundMark x1="84531" y1="70737" x2="84531" y2="70737"/>
                        <a14:foregroundMark x1="84531" y1="70737" x2="84531" y2="70737"/>
                        <a14:foregroundMark x1="84531" y1="69223" x2="84688" y2="68819"/>
                        <a14:foregroundMark x1="85859" y1="69021" x2="85391" y2="70938"/>
                        <a14:foregroundMark x1="84766" y1="71241" x2="84453" y2="71544"/>
                        <a14:foregroundMark x1="84844" y1="70737" x2="84297" y2="72149"/>
                        <a14:foregroundMark x1="73125" y1="48840" x2="72656" y2="47023"/>
                        <a14:foregroundMark x1="76484" y1="51463" x2="76484" y2="51463"/>
                        <a14:foregroundMark x1="76484" y1="51463" x2="76484" y2="51463"/>
                        <a14:foregroundMark x1="76484" y1="51463" x2="76484" y2="51463"/>
                        <a14:foregroundMark x1="76484" y1="51463" x2="76484" y2="51463"/>
                        <a14:foregroundMark x1="76250" y1="51261" x2="76484" y2="51766"/>
                        <a14:foregroundMark x1="76406" y1="51665" x2="75859" y2="51463"/>
                        <a14:foregroundMark x1="76719" y1="52069" x2="76719" y2="52472"/>
                        <a14:foregroundMark x1="76563" y1="51968" x2="76563" y2="51968"/>
                        <a14:foregroundMark x1="76563" y1="51968" x2="76563" y2="51968"/>
                        <a14:foregroundMark x1="76719" y1="52069" x2="75625" y2="51362"/>
                        <a14:foregroundMark x1="83594" y1="63068" x2="88516" y2="59233"/>
                        <a14:foregroundMark x1="88516" y1="59233" x2="85625" y2="63875"/>
                        <a14:foregroundMark x1="88672" y1="58426" x2="88672" y2="58426"/>
                        <a14:foregroundMark x1="88672" y1="58426" x2="88672" y2="58426"/>
                        <a14:foregroundMark x1="88750" y1="58022" x2="88750" y2="58022"/>
                        <a14:foregroundMark x1="88750" y1="58022" x2="88750" y2="58022"/>
                        <a14:foregroundMark x1="65859" y1="77598" x2="68906" y2="85671"/>
                        <a14:foregroundMark x1="68906" y1="85671" x2="75625" y2="88093"/>
                        <a14:foregroundMark x1="75625" y1="88093" x2="76719" y2="88093"/>
                        <a14:foregroundMark x1="62500" y1="63572" x2="62187" y2="64884"/>
                        <a14:foregroundMark x1="62891" y1="73158" x2="61953" y2="73562"/>
                        <a14:foregroundMark x1="61953" y1="64581" x2="61953" y2="67810"/>
                        <a14:foregroundMark x1="62734" y1="64279" x2="62734" y2="66700"/>
                        <a14:foregroundMark x1="61328" y1="63471" x2="61641" y2="69122"/>
                        <a14:foregroundMark x1="62500" y1="63976" x2="62500" y2="68214"/>
                        <a14:foregroundMark x1="61953" y1="72452" x2="62187" y2="75277"/>
                        <a14:foregroundMark x1="62578" y1="73562" x2="62578" y2="74268"/>
                        <a14:foregroundMark x1="84219" y1="66801" x2="85078" y2="67911"/>
                        <a14:foregroundMark x1="85625" y1="65994" x2="85859" y2="68618"/>
                        <a14:foregroundMark x1="87188" y1="66801" x2="87188" y2="67810"/>
                        <a14:foregroundMark x1="87031" y1="66398" x2="87344" y2="67911"/>
                        <a14:backgroundMark x1="47151" y1="59490" x2="61835" y2="61544"/>
                        <a14:backgroundMark x1="60734" y1="55712" x2="59766" y2="54692"/>
                        <a14:backgroundMark x1="74464" y1="46652" x2="81172" y2="46216"/>
                        <a14:backgroundMark x1="81172" y1="46216" x2="93438" y2="54289"/>
                        <a14:backgroundMark x1="93438" y1="54289" x2="93906" y2="71342"/>
                        <a14:backgroundMark x1="93906" y1="71342" x2="82266" y2="86983"/>
                        <a14:backgroundMark x1="30360" y1="88537" x2="14844" y2="89001"/>
                        <a14:backgroundMark x1="36675" y1="88348" x2="33466" y2="88444"/>
                        <a14:backgroundMark x1="40941" y1="88220" x2="39365" y2="88267"/>
                        <a14:backgroundMark x1="45860" y1="88073" x2="41049" y2="88217"/>
                        <a14:backgroundMark x1="49190" y1="87973" x2="47300" y2="88030"/>
                        <a14:backgroundMark x1="56983" y1="87740" x2="53642" y2="87840"/>
                        <a14:backgroundMark x1="82266" y1="86983" x2="78322" y2="87101"/>
                        <a14:backgroundMark x1="14844" y1="89001" x2="13669" y2="83643"/>
                        <a14:backgroundMark x1="33109" y1="89516" x2="33594" y2="90111"/>
                        <a14:backgroundMark x1="32900" y1="89260" x2="33106" y2="89512"/>
                        <a14:backgroundMark x1="81821" y1="85085" x2="82969" y2="84965"/>
                        <a14:backgroundMark x1="80552" y1="85217" x2="80914" y2="85179"/>
                        <a14:backgroundMark x1="46859" y1="88729" x2="49125" y2="88493"/>
                        <a14:backgroundMark x1="33594" y1="90111" x2="46425" y2="88774"/>
                        <a14:backgroundMark x1="82969" y1="84965" x2="87734" y2="70636"/>
                        <a14:backgroundMark x1="86260" y1="59882" x2="84844" y2="49546"/>
                        <a14:backgroundMark x1="87148" y1="66358" x2="86901" y2="64555"/>
                        <a14:backgroundMark x1="87734" y1="70636" x2="87347" y2="67810"/>
                        <a14:backgroundMark x1="49585" y1="52098" x2="48554" y2="52173"/>
                        <a14:backgroundMark x1="53619" y1="51806" x2="52298" y2="51902"/>
                        <a14:backgroundMark x1="58593" y1="51445" x2="58196" y2="51474"/>
                        <a14:backgroundMark x1="73135" y1="50393" x2="71074" y2="50542"/>
                        <a14:backgroundMark x1="84844" y1="49546" x2="75643" y2="50212"/>
                        <a14:backgroundMark x1="71114" y1="50875" x2="69230" y2="52004"/>
                        <a14:backgroundMark x1="72863" y1="49826" x2="71172" y2="50840"/>
                        <a14:backgroundMark x1="80814" y1="86556" x2="89219" y2="93239"/>
                        <a14:backgroundMark x1="65073" y1="74039" x2="65640" y2="74490"/>
                        <a14:backgroundMark x1="64219" y1="73360" x2="64638" y2="73694"/>
                        <a14:backgroundMark x1="89219" y1="93239" x2="96172" y2="79919"/>
                        <a14:backgroundMark x1="85864" y1="60190" x2="81094" y2="51060"/>
                        <a14:backgroundMark x1="96172" y1="79919" x2="87577" y2="63469"/>
                        <a14:backgroundMark x1="71626" y1="49118" x2="71250" y2="49041"/>
                        <a14:backgroundMark x1="72622" y1="49322" x2="71678" y2="49129"/>
                        <a14:backgroundMark x1="77348" y1="50291" x2="75933" y2="50001"/>
                        <a14:backgroundMark x1="81094" y1="51060" x2="77573" y2="50338"/>
                        <a14:backgroundMark x1="71250" y1="49041" x2="70625" y2="49344"/>
                        <a14:backgroundMark x1="57545" y1="41029" x2="57969" y2="40464"/>
                        <a14:backgroundMark x1="54957" y1="44474" x2="56651" y2="42219"/>
                        <a14:backgroundMark x1="48820" y1="52647" x2="49653" y2="51539"/>
                        <a14:backgroundMark x1="57284" y1="39390" x2="57020" y2="38977"/>
                        <a14:backgroundMark x1="57969" y1="40464" x2="57406" y2="39582"/>
                        <a14:backgroundMark x1="44446" y1="24404" x2="43353" y2="24096"/>
                        <a14:backgroundMark x1="45673" y1="57552" x2="48672" y2="54793"/>
                        <a14:backgroundMark x1="48672" y1="54793" x2="48672" y2="54591"/>
                        <a14:backgroundMark x1="47403" y1="87866" x2="47854" y2="88214"/>
                        <a14:backgroundMark x1="52802" y1="89524" x2="54559" y2="89350"/>
                        <a14:backgroundMark x1="49922" y1="89808" x2="52700" y2="89534"/>
                        <a14:backgroundMark x1="60676" y1="71501" x2="60441" y2="71368"/>
                        <a14:backgroundMark x1="37578" y1="88496" x2="47422" y2="90313"/>
                        <a14:backgroundMark x1="47422" y1="90313" x2="47954" y2="88758"/>
                        <a14:backgroundMark x1="52590" y1="64635" x2="52656" y2="63471"/>
                        <a14:backgroundMark x1="52656" y1="63471" x2="46842" y2="59835"/>
                        <a14:backgroundMark x1="78092" y1="61098" x2="82562" y2="62799"/>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23029" y2="19826"/>
                        <a14:backgroundMark x1="38359" y1="33502" x2="38145" y2="34478"/>
                        <a14:backgroundMark x1="15362" y1="84516" x2="15469" y2="85671"/>
                        <a14:backgroundMark x1="15277" y1="83593" x2="15355" y2="84437"/>
                        <a14:backgroundMark x1="15469" y1="85671" x2="27813" y2="90515"/>
                        <a14:backgroundMark x1="27813" y1="90515" x2="28796" y2="87546"/>
                        <a14:backgroundMark x1="23905" y1="29157" x2="23594" y2="28658"/>
                        <a14:backgroundMark x1="27558" y1="35008" x2="27345" y2="34666"/>
                        <a14:backgroundMark x1="23594" y1="28658" x2="22742" y2="28470"/>
                        <a14:backgroundMark x1="22031" y1="23613" x2="17408" y2="25427"/>
                        <a14:backgroundMark x1="15859" y1="26034" x2="15855" y2="26523"/>
                        <a14:backgroundMark x1="19483" y1="57010" x2="19231" y2="57559"/>
                        <a14:backgroundMark x1="18854" y1="77963" x2="26326" y2="67329"/>
                        <a14:backgroundMark x1="26359" y1="67125" x2="18750" y2="68416"/>
                        <a14:backgroundMark x1="18750" y1="68416" x2="23281" y2="62765"/>
                        <a14:backgroundMark x1="23281" y1="62765" x2="25398" y2="73033"/>
                        <a14:backgroundMark x1="25280" y1="83404"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19995" y1="25778" x2="15391" y2="21695"/>
                        <a14:backgroundMark x1="22462" y1="27967" x2="22184" y2="27721"/>
                        <a14:backgroundMark x1="23919" y1="29260"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84223" y1="72105" x2="83648" y2="73282"/>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7777" y1="59232" x2="22578" y2="58325"/>
                        <a14:backgroundMark x1="22578" y1="58325" x2="19425" y2="56311"/>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4936" y2="52086"/>
                        <a14:backgroundMark x1="20156" y1="26236" x2="14844" y2="34208"/>
                        <a14:backgroundMark x1="14844" y1="34208" x2="20625" y2="44702"/>
                        <a14:backgroundMark x1="20625" y1="44702" x2="26172" y2="47629"/>
                        <a14:backgroundMark x1="26172" y1="47629" x2="26719" y2="52170"/>
                        <a14:backgroundMark x1="35438" y1="56173" x2="30538" y2="57440"/>
                        <a14:backgroundMark x1="29383" y1="57295"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31585" y1="49492" x2="35493" y2="56618"/>
                        <a14:backgroundMark x1="34859" y1="57315" x2="34682" y2="58239"/>
                        <a14:backgroundMark x1="35297" y1="55025" x2="34943" y2="56873"/>
                        <a14:backgroundMark x1="34397" y1="57924"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29287" y2="47279"/>
                        <a14:backgroundMark x1="12031" y1="27649" x2="23787" y2="28276"/>
                        <a14:backgroundMark x1="25225" y1="38954"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3222" y2="57777"/>
                        <a14:backgroundMark x1="17734" y1="50252" x2="26719" y2="61958"/>
                        <a14:backgroundMark x1="12578" y1="44803" x2="23047" y2="54692"/>
                        <a14:backgroundMark x1="23438" y1="56408" x2="27626" y2="59335"/>
                        <a14:backgroundMark x1="32188" y1="51261" x2="35214" y2="54349"/>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Mark x1="33125" y1="49546" x2="35703" y2="56609"/>
                        <a14:backgroundMark x1="35703" y1="56609" x2="35632" y2="58444"/>
                        <a14:backgroundMark x1="33594" y1="50050" x2="36875" y2="56105"/>
                        <a14:backgroundMark x1="36875" y1="56105" x2="36875" y2="56105"/>
                        <a14:backgroundMark x1="34844" y1="50252" x2="36953" y2="52674"/>
                        <a14:backgroundMark x1="36797" y1="55701" x2="36797" y2="57518"/>
                        <a14:backgroundMark x1="36875" y1="56509" x2="36950" y2="58728"/>
                        <a14:backgroundMark x1="6719" y1="31786" x2="3516" y2="66700"/>
                        <a14:backgroundMark x1="3516" y1="66700" x2="15781" y2="90616"/>
                        <a14:backgroundMark x1="15781" y1="90616" x2="14141" y2="56912"/>
                        <a14:backgroundMark x1="14141" y1="56912" x2="3750" y2="35419"/>
                        <a14:backgroundMark x1="4297" y1="48739" x2="6484" y2="63370"/>
                        <a14:backgroundMark x1="6484" y1="63370" x2="13047" y2="60545"/>
                        <a14:backgroundMark x1="13047" y1="60545" x2="16875" y2="74369"/>
                        <a14:backgroundMark x1="16875" y1="74369" x2="17578" y2="67911"/>
                        <a14:backgroundMark x1="1250" y1="42381" x2="22656" y2="71847"/>
                        <a14:backgroundMark x1="16328" y1="52674" x2="17813" y2="63875"/>
                        <a14:backgroundMark x1="17813" y1="63875" x2="7969" y2="79818"/>
                        <a14:backgroundMark x1="7969" y1="79818" x2="7656" y2="78204"/>
                        <a14:backgroundMark x1="7578" y1="56912" x2="6953" y2="75782"/>
                        <a14:backgroundMark x1="6953" y1="75782" x2="6797" y2="66700"/>
                        <a14:backgroundMark x1="5703" y1="64379" x2="4922" y2="73259"/>
                        <a14:backgroundMark x1="4922" y1="73259" x2="4922" y2="73259"/>
                        <a14:backgroundMark x1="44576" y1="61261" x2="45938" y2="61352"/>
                        <a14:backgroundMark x1="58438" y1="50050" x2="58948" y2="49918"/>
                        <a14:backgroundMark x1="2969" y1="41271" x2="8906" y2="47931"/>
                        <a14:backgroundMark x1="8906" y1="47931" x2="16250" y2="80020"/>
                        <a14:backgroundMark x1="16250" y1="80020" x2="15234" y2="83047"/>
                        <a14:backgroundMark x1="28403" y1="60141" x2="23672" y2="87286"/>
                        <a14:backgroundMark x1="28828" y1="58930" x2="36250" y2="60040"/>
                        <a14:backgroundMark x1="36250" y1="60040" x2="29453" y2="58527"/>
                        <a14:backgroundMark x1="29453" y1="58527" x2="36397" y2="58889"/>
                        <a14:backgroundMark x1="56719" y1="95762" x2="56719" y2="95762"/>
                        <a14:backgroundMark x1="36719" y1="59637" x2="35469" y2="87286"/>
                        <a14:backgroundMark x1="99688" y1="93744" x2="99688" y2="93744"/>
                        <a14:backgroundMark x1="49206" y1="68696" x2="46484" y2="72149"/>
                        <a14:backgroundMark x1="46484" y1="72149" x2="44219" y2="79213"/>
                        <a14:backgroundMark x1="44219" y1="79213" x2="44375" y2="86781"/>
                        <a14:backgroundMark x1="49375" y1="69324" x2="50938" y2="66902"/>
                        <a14:backgroundMark x1="50156" y1="62563" x2="37969" y2="80222"/>
                        <a14:backgroundMark x1="48828" y1="57518" x2="23359" y2="80928"/>
                        <a14:backgroundMark x1="37969" y1="57820" x2="38281" y2="91726"/>
                        <a14:backgroundMark x1="41094" y1="72250" x2="42266" y2="89707"/>
                        <a14:backgroundMark x1="39766" y1="83249" x2="39531" y2="86882"/>
                        <a14:backgroundMark x1="49141" y1="59839" x2="43438" y2="67407"/>
                        <a14:backgroundMark x1="43438" y1="67407" x2="43438" y2="67407"/>
                        <a14:backgroundMark x1="44141" y1="58123" x2="39844" y2="65792"/>
                        <a14:backgroundMark x1="76482" y1="51767" x2="84063" y2="61756"/>
                        <a14:backgroundMark x1="72422" y1="46418" x2="76251" y2="51463"/>
                        <a14:backgroundMark x1="79141" y1="58729" x2="78359" y2="60949"/>
                        <a14:backgroundMark x1="78672" y1="58829" x2="77500" y2="59738"/>
                        <a14:backgroundMark x1="76641" y1="59031" x2="76641" y2="59031"/>
                        <a14:backgroundMark x1="76641" y1="59031" x2="76641" y2="59031"/>
                        <a14:backgroundMark x1="76641" y1="59031" x2="76641" y2="59031"/>
                        <a14:backgroundMark x1="76641" y1="59031" x2="76641" y2="59031"/>
                        <a14:backgroundMark x1="76641" y1="60343" x2="76641" y2="60343"/>
                        <a14:backgroundMark x1="76641" y1="60343" x2="76641" y2="60343"/>
                        <a14:backgroundMark x1="77188" y1="60343" x2="77188" y2="60343"/>
                        <a14:backgroundMark x1="77188" y1="60343" x2="77188" y2="60343"/>
                        <a14:backgroundMark x1="77188" y1="60343" x2="77188" y2="60343"/>
                        <a14:backgroundMark x1="77422" y1="60242" x2="77422" y2="60242"/>
                        <a14:backgroundMark x1="77344" y1="59738" x2="77344" y2="59738"/>
                        <a14:backgroundMark x1="77344" y1="59637" x2="77344" y2="59637"/>
                        <a14:backgroundMark x1="77266" y1="59233" x2="77266" y2="59233"/>
                        <a14:backgroundMark x1="77266" y1="59233" x2="77266" y2="59233"/>
                        <a14:backgroundMark x1="77266" y1="59233" x2="77266" y2="59233"/>
                        <a14:backgroundMark x1="77266" y1="59233" x2="77266" y2="59233"/>
                        <a14:backgroundMark x1="77266" y1="59233" x2="77266" y2="59233"/>
                        <a14:backgroundMark x1="76875" y1="59233" x2="76875" y2="59233"/>
                        <a14:backgroundMark x1="76875" y1="59233" x2="76875" y2="59233"/>
                        <a14:backgroundMark x1="76875" y1="59233" x2="76875" y2="59233"/>
                        <a14:backgroundMark x1="77109" y1="60343" x2="77109" y2="60343"/>
                        <a14:backgroundMark x1="77109" y1="60343" x2="77109" y2="60343"/>
                        <a14:backgroundMark x1="78516" y1="61756" x2="78516" y2="61756"/>
                        <a14:backgroundMark x1="78516" y1="61756" x2="78516" y2="61756"/>
                        <a14:backgroundMark x1="78516" y1="62462" x2="78516" y2="62462"/>
                        <a14:backgroundMark x1="78516" y1="62462" x2="78516" y2="62462"/>
                        <a14:backgroundMark x1="78516" y1="62462" x2="78516" y2="62462"/>
                        <a14:backgroundMark x1="78516" y1="62462" x2="78516" y2="62462"/>
                        <a14:backgroundMark x1="78984" y1="62967" x2="78984" y2="62967"/>
                        <a14:backgroundMark x1="78984" y1="62967" x2="78984" y2="62967"/>
                        <a14:backgroundMark x1="78984" y1="62967" x2="78984" y2="62967"/>
                        <a14:backgroundMark x1="78984" y1="63269" x2="78984" y2="63269"/>
                        <a14:backgroundMark x1="78984" y1="63269" x2="78984" y2="63269"/>
                        <a14:backgroundMark x1="78984" y1="63269" x2="78984" y2="63269"/>
                        <a14:backgroundMark x1="78984" y1="63269" x2="78984" y2="63269"/>
                        <a14:backgroundMark x1="78984" y1="63269" x2="78984" y2="63269"/>
                        <a14:backgroundMark x1="80234" y1="63471" x2="80234" y2="63471"/>
                        <a14:backgroundMark x1="80234" y1="63471" x2="80234" y2="63471"/>
                        <a14:backgroundMark x1="80156" y1="63774" x2="80156" y2="63774"/>
                        <a14:backgroundMark x1="80156" y1="63774" x2="80156" y2="63774"/>
                        <a14:backgroundMark x1="80156" y1="63774" x2="80156" y2="63774"/>
                        <a14:backgroundMark x1="80156" y1="63774" x2="80156" y2="63774"/>
                        <a14:backgroundMark x1="81641" y1="64077" x2="81641" y2="64077"/>
                        <a14:backgroundMark x1="81563" y1="64279" x2="81563" y2="64279"/>
                        <a14:backgroundMark x1="82500" y1="63774" x2="82500" y2="63774"/>
                        <a14:backgroundMark x1="82500" y1="63774" x2="82500" y2="63774"/>
                        <a14:backgroundMark x1="82031" y1="63774" x2="82031" y2="63774"/>
                        <a14:backgroundMark x1="82031" y1="63774" x2="82031" y2="63774"/>
                        <a14:backgroundMark x1="82734" y1="74168" x2="82734" y2="74168"/>
                        <a14:backgroundMark x1="82734" y1="74168" x2="82734" y2="74168"/>
                        <a14:backgroundMark x1="82891" y1="75479" x2="82891" y2="75479"/>
                        <a14:backgroundMark x1="77734" y1="53885" x2="77734" y2="53885"/>
                        <a14:backgroundMark x1="65523" y1="80621" x2="66797" y2="84864"/>
                        <a14:backgroundMark x1="66797" y1="84864" x2="67229" y2="85143"/>
                        <a14:backgroundMark x1="65234" y1="78204" x2="65000" y2="77397"/>
                        <a14:backgroundMark x1="65000" y1="77397" x2="49453" y2="77699"/>
                        <a14:backgroundMark x1="49453" y1="77699" x2="46797" y2="80323"/>
                        <a14:backgroundMark x1="60234" y1="65994" x2="58750" y2="89304"/>
                        <a14:backgroundMark x1="58750" y1="89304" x2="42656" y2="83451"/>
                        <a14:backgroundMark x1="55625" y1="63774" x2="51563" y2="91625"/>
                        <a14:backgroundMark x1="56094" y1="67911" x2="68281" y2="96771"/>
                        <a14:backgroundMark x1="68281" y1="96771" x2="68672" y2="98991"/>
                        <a14:backgroundMark x1="60234" y1="79314" x2="70938" y2="98083"/>
                        <a14:backgroundMark x1="70938" y1="98083" x2="70938" y2="98083"/>
                        <a14:backgroundMark x1="60156" y1="79314" x2="71406" y2="94854"/>
                        <a14:backgroundMark x1="63828" y1="81837" x2="73281" y2="94753"/>
                        <a14:backgroundMark x1="73281" y1="94753" x2="73281" y2="94753"/>
                        <a14:backgroundMark x1="72109" y1="89909" x2="72109" y2="89909"/>
                        <a14:backgroundMark x1="72188" y1="89606" x2="70703" y2="89606"/>
                        <a14:backgroundMark x1="58281" y1="79617" x2="61953" y2="96266"/>
                        <a14:backgroundMark x1="57969" y1="69728" x2="67578" y2="99596"/>
                        <a14:backgroundMark x1="53047" y1="70434" x2="64766" y2="99697"/>
                        <a14:backgroundMark x1="61913" y1="75315" x2="62500" y2="77800"/>
                        <a14:backgroundMark x1="61094" y1="71847" x2="61259" y2="72548"/>
                        <a14:backgroundMark x1="62479" y1="75237" x2="62813" y2="78204"/>
                        <a14:backgroundMark x1="62109" y1="71948" x2="62162" y2="72423"/>
                        <a14:backgroundMark x1="61094" y1="84763" x2="61406" y2="89909"/>
                        <a14:backgroundMark x1="63125" y1="90010" x2="63125" y2="94450"/>
                      </a14:backgroundRemoval>
                    </a14:imgEffect>
                  </a14:imgLayer>
                </a14:imgProps>
              </a:ext>
              <a:ext uri="{28A0092B-C50C-407E-A947-70E740481C1C}">
                <a14:useLocalDpi xmlns:a14="http://schemas.microsoft.com/office/drawing/2010/main" val="0"/>
              </a:ext>
            </a:extLst>
          </a:blip>
          <a:srcRect l="58534" t="46114" r="7592" b="6248"/>
          <a:stretch/>
        </p:blipFill>
        <p:spPr>
          <a:xfrm>
            <a:off x="6898359" y="3172407"/>
            <a:ext cx="3000376" cy="3267075"/>
          </a:xfrm>
          <a:prstGeom prst="rect">
            <a:avLst/>
          </a:prstGeom>
          <a:ln>
            <a:noFill/>
          </a:ln>
        </p:spPr>
      </p:pic>
      <p:pic>
        <p:nvPicPr>
          <p:cNvPr id="24" name="Picture 23" descr="A map of canada with different countries/regions&#10;&#10;Description automatically generated">
            <a:extLst>
              <a:ext uri="{FF2B5EF4-FFF2-40B4-BE49-F238E27FC236}">
                <a16:creationId xmlns:a16="http://schemas.microsoft.com/office/drawing/2014/main" id="{E5B6F259-C2B1-7861-5B66-706EDEC03803}"/>
              </a:ext>
            </a:extLst>
          </p:cNvPr>
          <p:cNvPicPr>
            <a:picLocks noChangeAspect="1"/>
          </p:cNvPicPr>
          <p:nvPr/>
        </p:nvPicPr>
        <p:blipFill rotWithShape="1">
          <a:blip r:embed="rId12">
            <a:alphaModFix amt="66000"/>
            <a:extLst>
              <a:ext uri="{BEBA8EAE-BF5A-486C-A8C5-ECC9F3942E4B}">
                <a14:imgProps xmlns:a14="http://schemas.microsoft.com/office/drawing/2010/main">
                  <a14:imgLayer r:embed="rId3">
                    <a14:imgEffect>
                      <a14:backgroundRemoval t="1615" b="99193" l="0" r="98672">
                        <a14:foregroundMark x1="1754" y1="31258" x2="1328" y2="31786"/>
                        <a14:foregroundMark x1="5469" y1="26654" x2="4737" y2="27561"/>
                        <a14:foregroundMark x1="1328" y1="31786" x2="530" y2="37339"/>
                        <a14:foregroundMark x1="22765" y1="30143" x2="22655" y2="29691"/>
                        <a14:foregroundMark x1="3234" y1="47606" x2="3564" y2="48919"/>
                        <a14:foregroundMark x1="2801" y1="59907" x2="1250" y2="61655"/>
                        <a14:foregroundMark x1="1250" y1="61655" x2="625" y2="70434"/>
                        <a14:foregroundMark x1="625" y1="70434" x2="4141" y2="78607"/>
                        <a14:foregroundMark x1="12790" y1="81682" x2="15055" y2="82487"/>
                        <a14:foregroundMark x1="4141" y1="78607" x2="8898" y2="80298"/>
                        <a14:foregroundMark x1="4046" y1="46334" x2="0" y2="43391"/>
                        <a14:foregroundMark x1="11275" y1="51594" x2="11101" y2="51467"/>
                        <a14:foregroundMark x1="8862" y1="58324" x2="9141" y2="58930"/>
                        <a14:foregroundMark x1="6159" y1="52466" x2="8227" y2="56948"/>
                        <a14:foregroundMark x1="9141" y1="58930" x2="10098" y2="59195"/>
                        <a14:foregroundMark x1="14155" y1="76919" x2="12734" y2="79919"/>
                        <a14:foregroundMark x1="7323" y1="77271" x2="5313" y2="76287"/>
                        <a14:foregroundMark x1="7353" y1="77286" x2="7357" y2="77288"/>
                        <a14:foregroundMark x1="12734" y1="79919" x2="11602" y2="79365"/>
                        <a14:foregroundMark x1="7451" y1="77786" x2="7420" y2="77764"/>
                        <a14:foregroundMark x1="5313" y1="76287" x2="7364" y2="77725"/>
                        <a14:foregroundMark x1="7787" y1="79140" x2="5547" y2="78406"/>
                        <a14:foregroundMark x1="8409" y1="79344" x2="7918" y2="79183"/>
                        <a14:foregroundMark x1="5547" y1="78406" x2="6406" y2="78607"/>
                        <a14:foregroundMark x1="15636" y1="57626" x2="14291" y2="57510"/>
                        <a14:foregroundMark x1="15078" y1="55600" x2="15472" y2="56390"/>
                        <a14:foregroundMark x1="14531" y1="55096" x2="15373" y2="55640"/>
                        <a14:foregroundMark x1="8644" y1="64904" x2="9844" y2="66398"/>
                        <a14:foregroundMark x1="9844" y1="66398" x2="11813" y2="66689"/>
                        <a14:foregroundMark x1="14871" y1="82856" x2="14922" y2="83350"/>
                        <a14:foregroundMark x1="14453" y1="78809" x2="14631" y2="80531"/>
                        <a14:foregroundMark x1="12266" y1="68618" x2="8456" y2="70574"/>
                        <a14:foregroundMark x1="4297" y1="62260" x2="4548" y2="64210"/>
                        <a14:foregroundMark x1="11379" y1="71552" x2="10703" y2="72250"/>
                        <a14:foregroundMark x1="8409" y1="72001" x2="9165" y2="74613"/>
                        <a14:foregroundMark x1="5938" y1="63471" x2="6022" y2="63760"/>
                        <a14:foregroundMark x1="3516" y1="70131" x2="3438" y2="72755"/>
                        <a14:foregroundMark x1="3592" y1="73174" x2="5781" y2="79112"/>
                        <a14:foregroundMark x1="3438" y1="72755" x2="3550" y2="73058"/>
                        <a14:foregroundMark x1="4531" y1="74672" x2="6563" y2="80222"/>
                        <a14:foregroundMark x1="57109" y1="505" x2="40156" y2="706"/>
                        <a14:foregroundMark x1="40156" y1="706" x2="26797" y2="11705"/>
                        <a14:foregroundMark x1="26797" y1="11705" x2="24141" y2="20888"/>
                        <a14:foregroundMark x1="24141" y1="20888" x2="26953" y2="41776"/>
                        <a14:foregroundMark x1="26953" y1="41776" x2="31250" y2="47427"/>
                        <a14:foregroundMark x1="31250" y1="47427" x2="33873" y2="49121"/>
                        <a14:foregroundMark x1="36763" y1="56007" x2="36825" y2="56511"/>
                        <a14:foregroundMark x1="39313" y1="59571" x2="40830" y2="60081"/>
                        <a14:foregroundMark x1="48454" y1="57057" x2="50391" y2="54894"/>
                        <a14:foregroundMark x1="50391" y1="54894" x2="58380" y2="50182"/>
                        <a14:foregroundMark x1="64315" y1="46869" x2="72422" y2="45812"/>
                        <a14:foregroundMark x1="72422" y1="45812" x2="72891" y2="29768"/>
                        <a14:foregroundMark x1="72891" y1="29768" x2="60313" y2="6660"/>
                        <a14:foregroundMark x1="60313" y1="6660" x2="52969" y2="2018"/>
                        <a14:foregroundMark x1="52969" y1="2018" x2="37500" y2="14531"/>
                        <a14:foregroundMark x1="37500" y1="14531" x2="42188" y2="22200"/>
                        <a14:foregroundMark x1="42188" y1="22200" x2="40781" y2="37740"/>
                        <a14:foregroundMark x1="40781" y1="37740" x2="47031" y2="22805"/>
                        <a14:foregroundMark x1="47031" y1="22805" x2="41641" y2="32089"/>
                        <a14:foregroundMark x1="41641" y1="32089" x2="31563" y2="27245"/>
                        <a14:foregroundMark x1="31563" y1="27245" x2="51719" y2="31584"/>
                        <a14:foregroundMark x1="51719" y1="31584" x2="54219" y2="39051"/>
                        <a14:foregroundMark x1="54219" y1="39051" x2="47031" y2="47023"/>
                        <a14:foregroundMark x1="47031" y1="47023" x2="56953" y2="40767"/>
                        <a14:foregroundMark x1="56953" y1="40767" x2="56563" y2="42180"/>
                        <a14:foregroundMark x1="51953" y1="43693" x2="50859" y2="52674"/>
                        <a14:foregroundMark x1="50859" y1="52674" x2="54609" y2="45207"/>
                        <a14:foregroundMark x1="54609" y1="45207" x2="51563" y2="43794"/>
                        <a14:foregroundMark x1="59453" y1="45812" x2="59297" y2="46115"/>
                        <a14:foregroundMark x1="53203" y1="45610" x2="53984" y2="45812"/>
                        <a14:foregroundMark x1="57344" y1="33098" x2="57656" y2="33401"/>
                        <a14:foregroundMark x1="52422" y1="32896" x2="55078" y2="31584"/>
                        <a14:foregroundMark x1="57500" y1="33401" x2="55469" y2="39253"/>
                        <a14:foregroundMark x1="56563" y1="36327" x2="56563" y2="36327"/>
                        <a14:foregroundMark x1="53203" y1="33300" x2="53984" y2="32997"/>
                        <a14:foregroundMark x1="54063" y1="32291" x2="53125" y2="38143"/>
                        <a14:foregroundMark x1="55234" y1="33502" x2="53281" y2="40161"/>
                        <a14:foregroundMark x1="53281" y1="40161" x2="53281" y2="40262"/>
                        <a14:foregroundMark x1="50547" y1="17053" x2="48672" y2="35419"/>
                        <a14:foregroundMark x1="48672" y1="35419" x2="48750" y2="36226"/>
                        <a14:foregroundMark x1="51797" y1="22503" x2="50000" y2="35217"/>
                        <a14:foregroundMark x1="50000" y1="35217" x2="50078" y2="35721"/>
                        <a14:foregroundMark x1="47891" y1="23209" x2="50625" y2="32492"/>
                        <a14:foregroundMark x1="50625" y1="32492" x2="50625" y2="32492"/>
                        <a14:foregroundMark x1="36172" y1="20182" x2="43672" y2="35419"/>
                        <a14:foregroundMark x1="28750" y1="14733" x2="39141" y2="25227"/>
                        <a14:foregroundMark x1="40313" y1="23915" x2="41172" y2="29667"/>
                        <a14:foregroundMark x1="24375" y1="18971" x2="38281" y2="33300"/>
                        <a14:foregroundMark x1="38281" y1="33300" x2="38281" y2="33401"/>
                        <a14:foregroundMark x1="25078" y1="22704" x2="39609" y2="38244"/>
                        <a14:foregroundMark x1="26094" y1="25429" x2="38516" y2="40868"/>
                        <a14:foregroundMark x1="26094" y1="27346" x2="36563" y2="42583"/>
                        <a14:foregroundMark x1="25703" y1="28456" x2="33828" y2="43189"/>
                        <a14:foregroundMark x1="27969" y1="34712" x2="33906" y2="47023"/>
                        <a14:foregroundMark x1="28125" y1="39455" x2="33438" y2="47629"/>
                        <a14:foregroundMark x1="33438" y1="47629" x2="33438" y2="47629"/>
                        <a14:foregroundMark x1="27266" y1="40262" x2="29609" y2="43391"/>
                        <a14:foregroundMark x1="26328" y1="39354" x2="27813" y2="42281"/>
                        <a14:foregroundMark x1="38438" y1="40666" x2="36172" y2="47326"/>
                        <a14:foregroundMark x1="33125" y1="41372" x2="39141" y2="50050"/>
                        <a14:foregroundMark x1="33906" y1="40161" x2="38359" y2="49647"/>
                        <a14:foregroundMark x1="33516" y1="44299" x2="37734" y2="49142"/>
                        <a14:foregroundMark x1="60469" y1="43794" x2="57656" y2="48234"/>
                        <a14:foregroundMark x1="38438" y1="51160" x2="42422" y2="56811"/>
                        <a14:foregroundMark x1="42422" y1="56811" x2="45000" y2="52069"/>
                        <a14:foregroundMark x1="46406" y1="51261" x2="48047" y2="54188"/>
                        <a14:foregroundMark x1="43750" y1="49647" x2="45859" y2="54591"/>
                        <a14:foregroundMark x1="41719" y1="50151" x2="43438" y2="54490"/>
                        <a14:foregroundMark x1="38359" y1="52674" x2="42929" y2="57365"/>
                        <a14:foregroundMark x1="37266" y1="54591" x2="42086" y2="58871"/>
                        <a14:foregroundMark x1="25656" y1="83716" x2="33359" y2="88597"/>
                        <a14:foregroundMark x1="33359" y1="88597" x2="34214" y2="85591"/>
                        <a14:foregroundMark x1="26163" y1="80420" x2="25781" y2="83148"/>
                        <a14:foregroundMark x1="28953" y1="60476" x2="26827" y2="75673"/>
                        <a14:foregroundMark x1="25781" y1="83148" x2="31484" y2="83552"/>
                        <a14:foregroundMark x1="31484" y1="83552" x2="34609" y2="76488"/>
                        <a14:foregroundMark x1="32578" y1="61756" x2="33654" y2="69398"/>
                        <a14:foregroundMark x1="33118" y1="74027" x2="32031" y2="79213"/>
                        <a14:foregroundMark x1="32031" y1="79213" x2="31016" y2="81534"/>
                        <a14:foregroundMark x1="30156" y1="61453" x2="30391" y2="64985"/>
                        <a14:foregroundMark x1="27813" y1="79112" x2="27813" y2="82139"/>
                        <a14:foregroundMark x1="30547" y1="81534" x2="30547" y2="84359"/>
                        <a14:foregroundMark x1="29219" y1="59132" x2="29219" y2="59939"/>
                        <a14:foregroundMark x1="28828" y1="59031" x2="28828" y2="59637"/>
                        <a14:foregroundMark x1="28750" y1="59334" x2="28750" y2="60141"/>
                        <a14:foregroundMark x1="41326" y1="60226" x2="39319" y2="60141"/>
                        <a14:foregroundMark x1="46231" y1="79651" x2="45588" y2="81133"/>
                        <a14:foregroundMark x1="50858" y1="68988" x2="46912" y2="78081"/>
                        <a14:foregroundMark x1="64883" y1="96256" x2="65176" y2="96600"/>
                        <a14:foregroundMark x1="71041" y1="98083" x2="75078" y2="96065"/>
                        <a14:foregroundMark x1="69979" y1="98614" x2="71041" y2="98083"/>
                        <a14:foregroundMark x1="68878" y1="99165" x2="69680" y2="98764"/>
                        <a14:foregroundMark x1="75078" y1="96065" x2="78203" y2="89808"/>
                        <a14:foregroundMark x1="78203" y1="89808" x2="76528" y2="89255"/>
                        <a14:foregroundMark x1="61733" y1="71602" x2="61260" y2="70827"/>
                        <a14:foregroundMark x1="53818" y1="66892" x2="52344" y2="66700"/>
                        <a14:foregroundMark x1="57024" y1="67311" x2="56471" y2="67239"/>
                        <a14:foregroundMark x1="58802" y1="67543" x2="57373" y2="67357"/>
                        <a14:foregroundMark x1="46484" y1="87084" x2="47578" y2="87588"/>
                        <a14:foregroundMark x1="45156" y1="86377" x2="47188" y2="87286"/>
                        <a14:foregroundMark x1="49375" y1="87992" x2="50735" y2="88025"/>
                        <a14:foregroundMark x1="48594" y1="87286" x2="50313" y2="88799"/>
                        <a14:foregroundMark x1="53125" y1="66297" x2="50156" y2="69728"/>
                        <a14:foregroundMark x1="50909" y1="79129" x2="49143" y2="84532"/>
                        <a14:foregroundMark x1="52763" y1="73457" x2="51868" y2="76195"/>
                        <a14:foregroundMark x1="57109" y1="65893" x2="56624" y2="67569"/>
                        <a14:foregroundMark x1="52456" y1="72691" x2="52422" y2="72856"/>
                        <a14:foregroundMark x1="53359" y1="68315" x2="52904" y2="70522"/>
                        <a14:foregroundMark x1="52540" y1="72901" x2="52567" y2="75466"/>
                        <a14:foregroundMark x1="52500" y1="69122" x2="52517" y2="70760"/>
                        <a14:foregroundMark x1="57326" y1="74412" x2="57109" y2="75479"/>
                        <a14:foregroundMark x1="58672" y1="67810" x2="58311" y2="69579"/>
                        <a14:foregroundMark x1="48672" y1="87185" x2="50000" y2="88900"/>
                        <a14:foregroundMark x1="81349" y1="79382" x2="80469" y2="85066"/>
                        <a14:foregroundMark x1="82157" y1="74168" x2="82109" y2="74477"/>
                        <a14:foregroundMark x1="82813" y1="69929" x2="82157" y2="74168"/>
                        <a14:foregroundMark x1="83473" y1="65666" x2="82813" y2="69929"/>
                        <a14:foregroundMark x1="80469" y1="85066" x2="76500" y2="85934"/>
                        <a14:foregroundMark x1="68509" y1="83143" x2="67878" y2="82021"/>
                        <a14:foregroundMark x1="63583" y1="64985" x2="61328" y2="49243"/>
                        <a14:foregroundMark x1="64965" y1="74628" x2="63858" y2="66902"/>
                        <a14:foregroundMark x1="61328" y1="49243" x2="70026" y2="51843"/>
                        <a14:foregroundMark x1="71227" y1="50560" x2="71437" y2="49849"/>
                        <a14:foregroundMark x1="69297" y1="52069" x2="62266" y2="61958"/>
                        <a14:foregroundMark x1="61406" y1="45308" x2="59297" y2="54390"/>
                        <a14:foregroundMark x1="63828" y1="45711" x2="62187" y2="52775"/>
                        <a14:foregroundMark x1="62187" y1="52775" x2="62187" y2="52775"/>
                        <a14:foregroundMark x1="60938" y1="55499" x2="66172" y2="61958"/>
                        <a14:foregroundMark x1="66172" y1="61958" x2="66172" y2="61958"/>
                        <a14:foregroundMark x1="68047" y1="55903" x2="64609" y2="71241"/>
                        <a14:foregroundMark x1="64609" y1="71241" x2="64609" y2="73158"/>
                        <a14:foregroundMark x1="66016" y1="74470" x2="66117" y2="77731"/>
                        <a14:foregroundMark x1="68028" y1="82730" x2="71953" y2="84258"/>
                        <a14:foregroundMark x1="71953" y1="84258" x2="76484" y2="84460"/>
                        <a14:foregroundMark x1="69106" y1="84506" x2="67891" y2="83148"/>
                        <a14:foregroundMark x1="67500" y1="79112" x2="68750" y2="83148"/>
                        <a14:foregroundMark x1="67188" y1="75782" x2="79531" y2="83451"/>
                        <a14:foregroundMark x1="65234" y1="74874" x2="65708" y2="77652"/>
                        <a14:foregroundMark x1="80078" y1="81231" x2="79531" y2="82644"/>
                        <a14:foregroundMark x1="76797" y1="87487" x2="76719" y2="88194"/>
                        <a14:foregroundMark x1="84531" y1="70737" x2="84531" y2="70737"/>
                        <a14:foregroundMark x1="84531" y1="70737" x2="84531" y2="70737"/>
                        <a14:foregroundMark x1="84531" y1="69223" x2="84688" y2="68819"/>
                        <a14:foregroundMark x1="85859" y1="69021" x2="85391" y2="70938"/>
                        <a14:foregroundMark x1="84766" y1="71241" x2="84453" y2="71544"/>
                        <a14:foregroundMark x1="84844" y1="70737" x2="84297" y2="72149"/>
                        <a14:foregroundMark x1="79239" y1="61177" x2="82852" y2="61927"/>
                        <a14:foregroundMark x1="88586" y1="56598" x2="85156" y2="51766"/>
                        <a14:foregroundMark x1="85156" y1="51766" x2="79219" y2="50656"/>
                        <a14:foregroundMark x1="79219" y1="50656" x2="75000" y2="46317"/>
                        <a14:foregroundMark x1="75000" y1="46317" x2="74480" y2="47436"/>
                        <a14:foregroundMark x1="79219" y1="52069" x2="84922" y2="56609"/>
                        <a14:foregroundMark x1="84922" y1="56609" x2="86719" y2="55298"/>
                        <a14:foregroundMark x1="76094" y1="48234" x2="79609" y2="52674"/>
                        <a14:foregroundMark x1="71875" y1="46519" x2="73115" y2="47613"/>
                        <a14:foregroundMark x1="85391" y1="52876" x2="83672" y2="60545"/>
                        <a14:foregroundMark x1="83672" y1="60545" x2="82109" y2="61857"/>
                        <a14:foregroundMark x1="79540" y1="58130" x2="79922" y2="60444"/>
                        <a14:foregroundMark x1="78896" y1="54231" x2="78809" y2="53704"/>
                        <a14:foregroundMark x1="78672" y1="52876" x2="78845" y2="53924"/>
                        <a14:foregroundMark x1="81250" y1="57619" x2="83359" y2="60848"/>
                        <a14:foregroundMark x1="84688" y1="59839" x2="87003" y2="58069"/>
                        <a14:foregroundMark x1="81004" y1="57126" x2="81406" y2="59031"/>
                        <a14:foregroundMark x1="86094" y1="56408" x2="86304" y2="58718"/>
                        <a14:foregroundMark x1="74531" y1="48234" x2="74531" y2="48234"/>
                        <a14:foregroundMark x1="77969" y1="59637" x2="77031" y2="59031"/>
                        <a14:foregroundMark x1="76953" y1="59435" x2="77368" y2="59825"/>
                        <a14:foregroundMark x1="76563" y1="60444" x2="79219" y2="60949"/>
                        <a14:foregroundMark x1="78516" y1="62765" x2="80938" y2="64178"/>
                        <a14:foregroundMark x1="81953" y1="64682" x2="82266" y2="64178"/>
                        <a14:foregroundMark x1="81094" y1="64480" x2="81094" y2="64480"/>
                        <a14:foregroundMark x1="78966" y1="57199" x2="79609" y2="58123"/>
                        <a14:foregroundMark x1="96719" y1="53380" x2="90156" y2="53179"/>
                        <a14:foregroundMark x1="90156" y1="53179" x2="88904" y2="57970"/>
                        <a14:foregroundMark x1="88396" y1="61511" x2="96328" y2="67407"/>
                        <a14:foregroundMark x1="96328" y1="67407" x2="98672" y2="56509"/>
                        <a14:foregroundMark x1="98672" y1="56509" x2="98047" y2="53481"/>
                        <a14:foregroundMark x1="93438" y1="60343" x2="93828" y2="64379"/>
                        <a14:foregroundMark x1="92422" y1="54390" x2="92188" y2="59233"/>
                        <a14:foregroundMark x1="92422" y1="61554" x2="97344" y2="58527"/>
                        <a14:foregroundMark x1="97344" y1="58527" x2="97891" y2="61453"/>
                        <a14:backgroundMark x1="47151" y1="59490" x2="61835" y2="61544"/>
                        <a14:backgroundMark x1="60734" y1="55712" x2="59766" y2="54692"/>
                        <a14:backgroundMark x1="76200" y1="46539" x2="81172" y2="46216"/>
                        <a14:backgroundMark x1="81172" y1="46216" x2="93438" y2="54289"/>
                        <a14:backgroundMark x1="93799" y1="67451" x2="93906" y2="71342"/>
                        <a14:backgroundMark x1="93450" y1="54712" x2="93586" y2="59664"/>
                        <a14:backgroundMark x1="93906" y1="71342" x2="82266" y2="86983"/>
                        <a14:backgroundMark x1="30360" y1="88537" x2="14844" y2="89001"/>
                        <a14:backgroundMark x1="36675" y1="88348" x2="33466" y2="88444"/>
                        <a14:backgroundMark x1="40941" y1="88220" x2="39365" y2="88267"/>
                        <a14:backgroundMark x1="45860" y1="88073" x2="41049" y2="88217"/>
                        <a14:backgroundMark x1="49190" y1="87973" x2="47300" y2="88030"/>
                        <a14:backgroundMark x1="56983" y1="87740" x2="53642" y2="87840"/>
                        <a14:backgroundMark x1="82266" y1="86983" x2="78322" y2="87101"/>
                        <a14:backgroundMark x1="14844" y1="89001" x2="13669" y2="83643"/>
                        <a14:backgroundMark x1="33109" y1="89516" x2="33594" y2="90111"/>
                        <a14:backgroundMark x1="32900" y1="89260" x2="33106" y2="89512"/>
                        <a14:backgroundMark x1="81821" y1="85085" x2="82969" y2="84965"/>
                        <a14:backgroundMark x1="80552" y1="85217" x2="80914" y2="85179"/>
                        <a14:backgroundMark x1="46859" y1="88729" x2="49125" y2="88493"/>
                        <a14:backgroundMark x1="33594" y1="90111" x2="46425" y2="88774"/>
                        <a14:backgroundMark x1="82969" y1="84965" x2="87734" y2="70636"/>
                        <a14:backgroundMark x1="84957" y1="50371" x2="84844" y2="49546"/>
                        <a14:backgroundMark x1="87734" y1="70636" x2="86485" y2="61522"/>
                        <a14:backgroundMark x1="49585" y1="52098" x2="48554" y2="52173"/>
                        <a14:backgroundMark x1="53619" y1="51806" x2="52298" y2="51902"/>
                        <a14:backgroundMark x1="58593" y1="51445" x2="58196" y2="51474"/>
                        <a14:backgroundMark x1="72484" y1="50440" x2="71074" y2="50542"/>
                        <a14:backgroundMark x1="84844" y1="49546" x2="81745" y2="49770"/>
                        <a14:backgroundMark x1="71114" y1="50875" x2="69230" y2="52004"/>
                        <a14:backgroundMark x1="72294" y1="50167" x2="71172" y2="50840"/>
                        <a14:backgroundMark x1="80814" y1="86556" x2="89219" y2="93239"/>
                        <a14:backgroundMark x1="65073" y1="74039" x2="65640" y2="74490"/>
                        <a14:backgroundMark x1="64219" y1="73360" x2="64638" y2="73694"/>
                        <a14:backgroundMark x1="89219" y1="93239" x2="96172" y2="79919"/>
                        <a14:backgroundMark x1="96172" y1="79919" x2="86536" y2="61476"/>
                        <a14:backgroundMark x1="71553" y1="49103" x2="71250" y2="49041"/>
                        <a14:backgroundMark x1="71250" y1="49041" x2="70625" y2="49344"/>
                        <a14:backgroundMark x1="57545" y1="41029" x2="57969" y2="40464"/>
                        <a14:backgroundMark x1="54957" y1="44474" x2="56651" y2="42219"/>
                        <a14:backgroundMark x1="48820" y1="52647" x2="49653" y2="51539"/>
                        <a14:backgroundMark x1="57284" y1="39390" x2="57020" y2="38977"/>
                        <a14:backgroundMark x1="57969" y1="40464" x2="57406" y2="39582"/>
                        <a14:backgroundMark x1="44446" y1="24404" x2="43353" y2="24096"/>
                        <a14:backgroundMark x1="45673" y1="57552" x2="48672" y2="54793"/>
                        <a14:backgroundMark x1="48672" y1="54793" x2="48672" y2="54591"/>
                        <a14:backgroundMark x1="47403" y1="87866" x2="47854" y2="88214"/>
                        <a14:backgroundMark x1="52802" y1="89524" x2="54559" y2="89350"/>
                        <a14:backgroundMark x1="49922" y1="89808" x2="52700" y2="89534"/>
                        <a14:backgroundMark x1="61475" y1="71954" x2="60441" y2="71368"/>
                        <a14:backgroundMark x1="37578" y1="88496" x2="47422" y2="90313"/>
                        <a14:backgroundMark x1="47422" y1="90313" x2="47954" y2="88758"/>
                        <a14:backgroundMark x1="52590" y1="64635" x2="52656" y2="63471"/>
                        <a14:backgroundMark x1="52656" y1="63471" x2="46842" y2="59835"/>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23029" y2="19826"/>
                        <a14:backgroundMark x1="38359" y1="33502" x2="38145" y2="34478"/>
                        <a14:backgroundMark x1="15362" y1="84516" x2="15469" y2="85671"/>
                        <a14:backgroundMark x1="15277" y1="83593" x2="15355" y2="84437"/>
                        <a14:backgroundMark x1="15469" y1="85671" x2="27813" y2="90515"/>
                        <a14:backgroundMark x1="27813" y1="90515" x2="28796" y2="87546"/>
                        <a14:backgroundMark x1="23905" y1="29157" x2="23594" y2="28658"/>
                        <a14:backgroundMark x1="27558" y1="35008" x2="27345" y2="34666"/>
                        <a14:backgroundMark x1="23594" y1="28658" x2="22742" y2="28470"/>
                        <a14:backgroundMark x1="22031" y1="23613" x2="17408" y2="25427"/>
                        <a14:backgroundMark x1="15859" y1="26034" x2="15855" y2="26523"/>
                        <a14:backgroundMark x1="19483" y1="57010" x2="19231" y2="57559"/>
                        <a14:backgroundMark x1="18854" y1="77963" x2="26326" y2="67329"/>
                        <a14:backgroundMark x1="26359" y1="67125" x2="18750" y2="68416"/>
                        <a14:backgroundMark x1="18750" y1="68416" x2="23281" y2="62765"/>
                        <a14:backgroundMark x1="23281" y1="62765" x2="25398" y2="73033"/>
                        <a14:backgroundMark x1="25280" y1="83404"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19995" y1="25778" x2="15391" y2="21695"/>
                        <a14:backgroundMark x1="22462" y1="27967" x2="22184" y2="27721"/>
                        <a14:backgroundMark x1="23919" y1="29260"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84223" y1="72105" x2="83648" y2="73282"/>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7777" y1="59232" x2="22578" y2="58325"/>
                        <a14:backgroundMark x1="22578" y1="58325" x2="19425" y2="56311"/>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4936" y2="52086"/>
                        <a14:backgroundMark x1="20156" y1="26236" x2="14844" y2="34208"/>
                        <a14:backgroundMark x1="14844" y1="34208" x2="20625" y2="44702"/>
                        <a14:backgroundMark x1="20625" y1="44702" x2="26172" y2="47629"/>
                        <a14:backgroundMark x1="26172" y1="47629" x2="26719" y2="52170"/>
                        <a14:backgroundMark x1="35438" y1="56173" x2="30538" y2="57440"/>
                        <a14:backgroundMark x1="29383" y1="57295"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31585" y1="49492" x2="35493" y2="56618"/>
                        <a14:backgroundMark x1="34859" y1="57315" x2="34682" y2="58239"/>
                        <a14:backgroundMark x1="35297" y1="55025" x2="34943" y2="56873"/>
                        <a14:backgroundMark x1="34397" y1="57924"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29287" y2="47279"/>
                        <a14:backgroundMark x1="12031" y1="27649" x2="23787" y2="28276"/>
                        <a14:backgroundMark x1="25225" y1="38954"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3222" y2="57777"/>
                        <a14:backgroundMark x1="17734" y1="50252" x2="26719" y2="61958"/>
                        <a14:backgroundMark x1="12578" y1="44803" x2="23047" y2="54692"/>
                        <a14:backgroundMark x1="23438" y1="56408" x2="27626" y2="59335"/>
                        <a14:backgroundMark x1="32188" y1="51261" x2="35214" y2="54349"/>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Mark x1="33125" y1="49546" x2="35703" y2="56609"/>
                        <a14:backgroundMark x1="35703" y1="56609" x2="35632" y2="58444"/>
                        <a14:backgroundMark x1="33594" y1="50050" x2="36875" y2="56105"/>
                        <a14:backgroundMark x1="36875" y1="56105" x2="36875" y2="56105"/>
                        <a14:backgroundMark x1="34844" y1="50252" x2="36953" y2="52674"/>
                        <a14:backgroundMark x1="36797" y1="55701" x2="36797" y2="57518"/>
                        <a14:backgroundMark x1="36875" y1="56509" x2="36950" y2="58728"/>
                        <a14:backgroundMark x1="6719" y1="31786" x2="3516" y2="66700"/>
                        <a14:backgroundMark x1="3516" y1="66700" x2="15781" y2="90616"/>
                        <a14:backgroundMark x1="15781" y1="90616" x2="14141" y2="56912"/>
                        <a14:backgroundMark x1="14141" y1="56912" x2="3750" y2="35419"/>
                        <a14:backgroundMark x1="4297" y1="48739" x2="6484" y2="63370"/>
                        <a14:backgroundMark x1="6484" y1="63370" x2="13047" y2="60545"/>
                        <a14:backgroundMark x1="13047" y1="60545" x2="16875" y2="74369"/>
                        <a14:backgroundMark x1="16875" y1="74369" x2="17578" y2="67911"/>
                        <a14:backgroundMark x1="1250" y1="42381" x2="22656" y2="71847"/>
                        <a14:backgroundMark x1="16328" y1="52674" x2="17813" y2="63875"/>
                        <a14:backgroundMark x1="17813" y1="63875" x2="7969" y2="79818"/>
                        <a14:backgroundMark x1="7969" y1="79818" x2="7656" y2="78204"/>
                        <a14:backgroundMark x1="7578" y1="56912" x2="6953" y2="75782"/>
                        <a14:backgroundMark x1="6953" y1="75782" x2="6797" y2="66700"/>
                        <a14:backgroundMark x1="5703" y1="64379" x2="4922" y2="73259"/>
                        <a14:backgroundMark x1="4922" y1="73259" x2="4922" y2="73259"/>
                        <a14:backgroundMark x1="44576" y1="61261" x2="45938" y2="61352"/>
                        <a14:backgroundMark x1="58438" y1="50050" x2="58948" y2="49918"/>
                        <a14:backgroundMark x1="2969" y1="41271" x2="8906" y2="47931"/>
                        <a14:backgroundMark x1="8906" y1="47931" x2="16250" y2="80020"/>
                        <a14:backgroundMark x1="16250" y1="80020" x2="15234" y2="83047"/>
                        <a14:backgroundMark x1="28403" y1="60141" x2="23672" y2="87286"/>
                        <a14:backgroundMark x1="28828" y1="58930" x2="36250" y2="60040"/>
                        <a14:backgroundMark x1="36250" y1="60040" x2="29453" y2="58527"/>
                        <a14:backgroundMark x1="29453" y1="58527" x2="36397" y2="58889"/>
                        <a14:backgroundMark x1="56719" y1="95762" x2="56719" y2="95762"/>
                        <a14:backgroundMark x1="36719" y1="59637" x2="35469" y2="87286"/>
                        <a14:backgroundMark x1="99688" y1="93744" x2="99688" y2="93744"/>
                        <a14:backgroundMark x1="49206" y1="68696" x2="46484" y2="72149"/>
                        <a14:backgroundMark x1="46484" y1="72149" x2="44219" y2="79213"/>
                        <a14:backgroundMark x1="44219" y1="79213" x2="44375" y2="86781"/>
                        <a14:backgroundMark x1="49375" y1="69324" x2="50938" y2="66902"/>
                        <a14:backgroundMark x1="50156" y1="62563" x2="37969" y2="80222"/>
                        <a14:backgroundMark x1="48828" y1="57518" x2="23359" y2="80928"/>
                        <a14:backgroundMark x1="37969" y1="57820" x2="38281" y2="91726"/>
                        <a14:backgroundMark x1="41094" y1="72250" x2="42266" y2="89707"/>
                        <a14:backgroundMark x1="39766" y1="83249" x2="39531" y2="86882"/>
                        <a14:backgroundMark x1="49141" y1="59839" x2="43438" y2="67407"/>
                        <a14:backgroundMark x1="43438" y1="67407" x2="43438" y2="67407"/>
                        <a14:backgroundMark x1="44141" y1="58123" x2="39844" y2="65792"/>
                        <a14:backgroundMark x1="70554" y1="87002" x2="71328" y2="87689"/>
                        <a14:backgroundMark x1="71328" y1="87689" x2="75396" y2="88013"/>
                        <a14:backgroundMark x1="75287" y1="87704" x2="74531" y2="87487"/>
                        <a14:backgroundMark x1="71172" y1="86983" x2="71172" y2="86983"/>
                        <a14:backgroundMark x1="75000" y1="87084" x2="75000" y2="87084"/>
                        <a14:backgroundMark x1="74609" y1="87286" x2="74609" y2="87286"/>
                        <a14:backgroundMark x1="76719" y1="86579" x2="75781" y2="87286"/>
                        <a14:backgroundMark x1="81641" y1="64077" x2="81641" y2="64077"/>
                        <a14:backgroundMark x1="81563" y1="64279" x2="81563" y2="64279"/>
                        <a14:backgroundMark x1="82734" y1="74168" x2="82734" y2="74168"/>
                        <a14:backgroundMark x1="82734" y1="74168" x2="82734" y2="74168"/>
                        <a14:backgroundMark x1="82891" y1="75479" x2="82891" y2="75479"/>
                        <a14:backgroundMark x1="64766" y1="78103" x2="66797" y2="84864"/>
                        <a14:backgroundMark x1="66797" y1="84864" x2="71328" y2="87790"/>
                        <a14:backgroundMark x1="65625" y1="77901" x2="66953" y2="84157"/>
                        <a14:backgroundMark x1="65234" y1="78204" x2="65000" y2="77397"/>
                        <a14:backgroundMark x1="65000" y1="77397" x2="49453" y2="77699"/>
                        <a14:backgroundMark x1="49453" y1="77699" x2="46797" y2="80323"/>
                        <a14:backgroundMark x1="60234" y1="65994" x2="58750" y2="89304"/>
                        <a14:backgroundMark x1="58750" y1="89304" x2="42656" y2="83451"/>
                        <a14:backgroundMark x1="55625" y1="63774" x2="51563" y2="91625"/>
                        <a14:backgroundMark x1="56094" y1="67911" x2="68281" y2="96771"/>
                        <a14:backgroundMark x1="68281" y1="96771" x2="68672" y2="98991"/>
                        <a14:backgroundMark x1="60234" y1="79314" x2="70938" y2="98083"/>
                        <a14:backgroundMark x1="70938" y1="98083" x2="70938" y2="98083"/>
                        <a14:backgroundMark x1="60156" y1="79314" x2="71406" y2="94854"/>
                        <a14:backgroundMark x1="63828" y1="81837" x2="73281" y2="94753"/>
                        <a14:backgroundMark x1="73281" y1="94753" x2="73281" y2="94753"/>
                        <a14:backgroundMark x1="72109" y1="89909" x2="72109" y2="89909"/>
                        <a14:backgroundMark x1="72188" y1="89606" x2="70703" y2="89606"/>
                        <a14:backgroundMark x1="58281" y1="79617" x2="61953" y2="96266"/>
                        <a14:backgroundMark x1="57969" y1="69728" x2="67578" y2="99596"/>
                        <a14:backgroundMark x1="53047" y1="70434" x2="64766" y2="99697"/>
                        <a14:backgroundMark x1="62266" y1="65691" x2="62266" y2="65691"/>
                        <a14:backgroundMark x1="62266" y1="65691" x2="62266" y2="65691"/>
                        <a14:backgroundMark x1="62422" y1="65792" x2="62422" y2="65792"/>
                        <a14:backgroundMark x1="62422" y1="65792" x2="62422" y2="65792"/>
                        <a14:backgroundMark x1="62422" y1="64884" x2="61797" y2="67407"/>
                        <a14:backgroundMark x1="62656" y1="64985" x2="62656" y2="66902"/>
                        <a14:backgroundMark x1="63594" y1="65288" x2="60547" y2="65288"/>
                        <a14:backgroundMark x1="61094" y1="71847" x2="62500" y2="77800"/>
                        <a14:backgroundMark x1="62109" y1="71948" x2="62813" y2="78204"/>
                        <a14:backgroundMark x1="61094" y1="84763" x2="61406" y2="89909"/>
                        <a14:backgroundMark x1="63125" y1="90010" x2="63125" y2="94450"/>
                        <a14:backgroundMark x1="75733" y1="55109" x2="76133" y2="55991"/>
                        <a14:backgroundMark x1="78394" y1="64497" x2="78203" y2="69627"/>
                        <a14:backgroundMark x1="78203" y1="69627" x2="82734" y2="79011"/>
                        <a14:backgroundMark x1="82734" y1="79011" x2="93672" y2="89606"/>
                        <a14:backgroundMark x1="93672" y1="89606" x2="97500" y2="90313"/>
                        <a14:backgroundMark x1="81776" y1="65248" x2="78203" y2="68920"/>
                        <a14:backgroundMark x1="82523" y1="64480" x2="82003" y2="65015"/>
                        <a14:backgroundMark x1="83381" y1="63598" x2="82523" y2="64480"/>
                        <a14:backgroundMark x1="78203" y1="68920" x2="78203" y2="68920"/>
                        <a14:backgroundMark x1="77939" y1="58277" x2="77930" y2="59154"/>
                        <a14:backgroundMark x1="82340" y1="64480" x2="81797" y2="64985"/>
                        <a14:backgroundMark x1="86911" y1="60232" x2="82340" y2="64480"/>
                        <a14:backgroundMark x1="73359" y1="52270" x2="74219" y2="61453"/>
                        <a14:backgroundMark x1="74219" y1="61453" x2="78516" y2="65187"/>
                        <a14:backgroundMark x1="72656" y1="52472" x2="73516" y2="69021"/>
                        <a14:backgroundMark x1="71563" y1="51968" x2="73594" y2="71948"/>
                        <a14:backgroundMark x1="73594" y1="71948" x2="73594" y2="71948"/>
                        <a14:backgroundMark x1="71328" y1="50959" x2="72109" y2="75883"/>
                        <a14:backgroundMark x1="75779" y1="61885" x2="75938" y2="65288"/>
                        <a14:backgroundMark x1="75547" y1="56912" x2="75777" y2="61845"/>
                        <a14:backgroundMark x1="89297" y1="58426" x2="86641" y2="61150"/>
                        <a14:backgroundMark x1="88672" y1="58224" x2="88047" y2="61251"/>
                        <a14:backgroundMark x1="72109" y1="49748" x2="77578" y2="57921"/>
                        <a14:backgroundMark x1="72109" y1="48133" x2="77734" y2="58123"/>
                        <a14:backgroundMark x1="74141" y1="50757" x2="78359" y2="57719"/>
                        <a14:backgroundMark x1="76563" y1="60848" x2="77734" y2="61857"/>
                      </a14:backgroundRemoval>
                    </a14:imgEffect>
                  </a14:imgLayer>
                </a14:imgProps>
              </a:ext>
              <a:ext uri="{28A0092B-C50C-407E-A947-70E740481C1C}">
                <a14:useLocalDpi xmlns:a14="http://schemas.microsoft.com/office/drawing/2010/main" val="0"/>
              </a:ext>
            </a:extLst>
          </a:blip>
          <a:srcRect l="71439" t="32920" r="-3055" b="33469"/>
          <a:stretch/>
        </p:blipFill>
        <p:spPr>
          <a:xfrm>
            <a:off x="8045795" y="2264235"/>
            <a:ext cx="2800350" cy="2305050"/>
          </a:xfrm>
          <a:prstGeom prst="rect">
            <a:avLst/>
          </a:prstGeom>
        </p:spPr>
      </p:pic>
      <p:pic>
        <p:nvPicPr>
          <p:cNvPr id="26" name="Picture 25" descr="A map of canada with different countries/regions&#10;&#10;Description automatically generated">
            <a:extLst>
              <a:ext uri="{FF2B5EF4-FFF2-40B4-BE49-F238E27FC236}">
                <a16:creationId xmlns:a16="http://schemas.microsoft.com/office/drawing/2014/main" id="{F475D370-BD8B-3CD6-FD3E-B12B816D9B12}"/>
              </a:ext>
            </a:extLst>
          </p:cNvPr>
          <p:cNvPicPr>
            <a:picLocks noChangeAspect="1"/>
          </p:cNvPicPr>
          <p:nvPr/>
        </p:nvPicPr>
        <p:blipFill rotWithShape="1">
          <a:blip r:embed="rId13">
            <a:alphaModFix amt="66000"/>
            <a:extLst>
              <a:ext uri="{BEBA8EAE-BF5A-486C-A8C5-ECC9F3942E4B}">
                <a14:imgProps xmlns:a14="http://schemas.microsoft.com/office/drawing/2010/main">
                  <a14:imgLayer r:embed="rId3">
                    <a14:imgEffect>
                      <a14:backgroundRemoval t="1615" b="99193" l="0" r="95000">
                        <a14:foregroundMark x1="1754" y1="31258" x2="1328" y2="31786"/>
                        <a14:foregroundMark x1="5469" y1="26654" x2="4737" y2="27561"/>
                        <a14:foregroundMark x1="1328" y1="31786" x2="530" y2="37339"/>
                        <a14:foregroundMark x1="22765" y1="30143" x2="22655" y2="29691"/>
                        <a14:foregroundMark x1="3234" y1="47606" x2="3564" y2="48919"/>
                        <a14:foregroundMark x1="2801" y1="59907" x2="1250" y2="61655"/>
                        <a14:foregroundMark x1="1250" y1="61655" x2="625" y2="70434"/>
                        <a14:foregroundMark x1="625" y1="70434" x2="4141" y2="78607"/>
                        <a14:foregroundMark x1="12790" y1="81682" x2="15055" y2="82487"/>
                        <a14:foregroundMark x1="4141" y1="78607" x2="8898" y2="80298"/>
                        <a14:foregroundMark x1="4046" y1="46334" x2="0" y2="43391"/>
                        <a14:foregroundMark x1="11275" y1="51594" x2="11101" y2="51467"/>
                        <a14:foregroundMark x1="8862" y1="58324" x2="9141" y2="58930"/>
                        <a14:foregroundMark x1="6159" y1="52466" x2="8227" y2="56948"/>
                        <a14:foregroundMark x1="9141" y1="58930" x2="10098" y2="59195"/>
                        <a14:foregroundMark x1="14155" y1="76919" x2="12734" y2="79919"/>
                        <a14:foregroundMark x1="7323" y1="77271" x2="5313" y2="76287"/>
                        <a14:foregroundMark x1="7353" y1="77286" x2="7357" y2="77288"/>
                        <a14:foregroundMark x1="12734" y1="79919" x2="11602" y2="79365"/>
                        <a14:foregroundMark x1="7451" y1="77786" x2="7420" y2="77764"/>
                        <a14:foregroundMark x1="5313" y1="76287" x2="7364" y2="77725"/>
                        <a14:foregroundMark x1="7787" y1="79140" x2="5547" y2="78406"/>
                        <a14:foregroundMark x1="8409" y1="79344" x2="7918" y2="79183"/>
                        <a14:foregroundMark x1="5547" y1="78406" x2="6406" y2="78607"/>
                        <a14:foregroundMark x1="15636" y1="57626" x2="14291" y2="57510"/>
                        <a14:foregroundMark x1="15078" y1="55600" x2="15472" y2="56390"/>
                        <a14:foregroundMark x1="14531" y1="55096" x2="15373" y2="55640"/>
                        <a14:foregroundMark x1="8644" y1="64904" x2="9844" y2="66398"/>
                        <a14:foregroundMark x1="9844" y1="66398" x2="11813" y2="66689"/>
                        <a14:foregroundMark x1="14871" y1="82856" x2="14922" y2="83350"/>
                        <a14:foregroundMark x1="14453" y1="78809" x2="14631" y2="80531"/>
                        <a14:foregroundMark x1="12266" y1="68618" x2="8456" y2="70574"/>
                        <a14:foregroundMark x1="4297" y1="62260" x2="4548" y2="64210"/>
                        <a14:foregroundMark x1="11379" y1="71552" x2="10703" y2="72250"/>
                        <a14:foregroundMark x1="8409" y1="72001" x2="9165" y2="74613"/>
                        <a14:foregroundMark x1="5938" y1="63471" x2="6022" y2="63760"/>
                        <a14:foregroundMark x1="3516" y1="70131" x2="3438" y2="72755"/>
                        <a14:foregroundMark x1="3592" y1="73174" x2="5781" y2="79112"/>
                        <a14:foregroundMark x1="3438" y1="72755" x2="3550" y2="73058"/>
                        <a14:foregroundMark x1="4531" y1="74672" x2="6563" y2="80222"/>
                        <a14:foregroundMark x1="57109" y1="505" x2="40156" y2="706"/>
                        <a14:foregroundMark x1="40156" y1="706" x2="26797" y2="11705"/>
                        <a14:foregroundMark x1="26797" y1="11705" x2="24141" y2="20888"/>
                        <a14:foregroundMark x1="24141" y1="20888" x2="26953" y2="41776"/>
                        <a14:foregroundMark x1="26953" y1="41776" x2="31250" y2="47427"/>
                        <a14:foregroundMark x1="31250" y1="47427" x2="33873" y2="49121"/>
                        <a14:foregroundMark x1="36763" y1="56007" x2="36825" y2="56511"/>
                        <a14:foregroundMark x1="39313" y1="59571" x2="40830" y2="60081"/>
                        <a14:foregroundMark x1="48454" y1="57057" x2="50391" y2="54894"/>
                        <a14:foregroundMark x1="50391" y1="54894" x2="58380" y2="50182"/>
                        <a14:foregroundMark x1="64315" y1="46869" x2="72422" y2="45812"/>
                        <a14:foregroundMark x1="72422" y1="45812" x2="72891" y2="29768"/>
                        <a14:foregroundMark x1="72891" y1="29768" x2="60313" y2="6660"/>
                        <a14:foregroundMark x1="60313" y1="6660" x2="52969" y2="2018"/>
                        <a14:foregroundMark x1="52969" y1="2018" x2="37500" y2="14531"/>
                        <a14:foregroundMark x1="37500" y1="14531" x2="42188" y2="22200"/>
                        <a14:foregroundMark x1="42188" y1="22200" x2="40781" y2="37740"/>
                        <a14:foregroundMark x1="40781" y1="37740" x2="47031" y2="22805"/>
                        <a14:foregroundMark x1="47031" y1="22805" x2="41641" y2="32089"/>
                        <a14:foregroundMark x1="41641" y1="32089" x2="31563" y2="27245"/>
                        <a14:foregroundMark x1="31563" y1="27245" x2="51719" y2="31584"/>
                        <a14:foregroundMark x1="51719" y1="31584" x2="54219" y2="39051"/>
                        <a14:foregroundMark x1="54219" y1="39051" x2="47031" y2="47023"/>
                        <a14:foregroundMark x1="47031" y1="47023" x2="56953" y2="40767"/>
                        <a14:foregroundMark x1="56953" y1="40767" x2="56563" y2="42180"/>
                        <a14:foregroundMark x1="51953" y1="43693" x2="50859" y2="52674"/>
                        <a14:foregroundMark x1="50859" y1="52674" x2="54609" y2="45207"/>
                        <a14:foregroundMark x1="54609" y1="45207" x2="51563" y2="43794"/>
                        <a14:foregroundMark x1="59453" y1="45812" x2="59297" y2="46115"/>
                        <a14:foregroundMark x1="53203" y1="45610" x2="53984" y2="45812"/>
                        <a14:foregroundMark x1="57344" y1="33098" x2="57656" y2="33401"/>
                        <a14:foregroundMark x1="52422" y1="32896" x2="55078" y2="31584"/>
                        <a14:foregroundMark x1="57500" y1="33401" x2="55469" y2="39253"/>
                        <a14:foregroundMark x1="56563" y1="36327" x2="56563" y2="36327"/>
                        <a14:foregroundMark x1="53203" y1="33300" x2="53984" y2="32997"/>
                        <a14:foregroundMark x1="54063" y1="32291" x2="53125" y2="38143"/>
                        <a14:foregroundMark x1="55234" y1="33502" x2="53281" y2="40161"/>
                        <a14:foregroundMark x1="53281" y1="40161" x2="53281" y2="40262"/>
                        <a14:foregroundMark x1="50547" y1="17053" x2="48672" y2="35419"/>
                        <a14:foregroundMark x1="48672" y1="35419" x2="48750" y2="36226"/>
                        <a14:foregroundMark x1="51797" y1="22503" x2="50000" y2="35217"/>
                        <a14:foregroundMark x1="50000" y1="35217" x2="50078" y2="35721"/>
                        <a14:foregroundMark x1="47891" y1="23209" x2="50625" y2="32492"/>
                        <a14:foregroundMark x1="50625" y1="32492" x2="50625" y2="32492"/>
                        <a14:foregroundMark x1="36172" y1="20182" x2="43672" y2="35419"/>
                        <a14:foregroundMark x1="28750" y1="14733" x2="39141" y2="25227"/>
                        <a14:foregroundMark x1="40313" y1="23915" x2="41172" y2="29667"/>
                        <a14:foregroundMark x1="24375" y1="18971" x2="38281" y2="33300"/>
                        <a14:foregroundMark x1="38281" y1="33300" x2="38281" y2="33401"/>
                        <a14:foregroundMark x1="25078" y1="22704" x2="39609" y2="38244"/>
                        <a14:foregroundMark x1="26094" y1="25429" x2="38516" y2="40868"/>
                        <a14:foregroundMark x1="26094" y1="27346" x2="36563" y2="42583"/>
                        <a14:foregroundMark x1="25703" y1="28456" x2="33828" y2="43189"/>
                        <a14:foregroundMark x1="27969" y1="34712" x2="33906" y2="47023"/>
                        <a14:foregroundMark x1="28125" y1="39455" x2="33438" y2="47629"/>
                        <a14:foregroundMark x1="33438" y1="47629" x2="33438" y2="47629"/>
                        <a14:foregroundMark x1="27266" y1="40262" x2="29609" y2="43391"/>
                        <a14:foregroundMark x1="26328" y1="39354" x2="27813" y2="42281"/>
                        <a14:foregroundMark x1="38438" y1="40666" x2="36172" y2="47326"/>
                        <a14:foregroundMark x1="33125" y1="41372" x2="39141" y2="50050"/>
                        <a14:foregroundMark x1="33906" y1="40161" x2="38359" y2="49647"/>
                        <a14:foregroundMark x1="33516" y1="44299" x2="37734" y2="49142"/>
                        <a14:foregroundMark x1="60469" y1="43794" x2="57656" y2="48234"/>
                        <a14:foregroundMark x1="38438" y1="51160" x2="42422" y2="56811"/>
                        <a14:foregroundMark x1="42422" y1="56811" x2="45000" y2="52069"/>
                        <a14:foregroundMark x1="46406" y1="51261" x2="48047" y2="54188"/>
                        <a14:foregroundMark x1="43750" y1="49647" x2="45859" y2="54591"/>
                        <a14:foregroundMark x1="41719" y1="50151" x2="43438" y2="54490"/>
                        <a14:foregroundMark x1="38359" y1="52674" x2="42929" y2="57365"/>
                        <a14:foregroundMark x1="37266" y1="54591" x2="42086" y2="58871"/>
                        <a14:foregroundMark x1="25656" y1="83716" x2="33359" y2="88597"/>
                        <a14:foregroundMark x1="33359" y1="88597" x2="34214" y2="85591"/>
                        <a14:foregroundMark x1="26163" y1="80420" x2="25781" y2="83148"/>
                        <a14:foregroundMark x1="28953" y1="60476" x2="26827" y2="75673"/>
                        <a14:foregroundMark x1="25781" y1="83148" x2="31484" y2="83552"/>
                        <a14:foregroundMark x1="31484" y1="83552" x2="34609" y2="76488"/>
                        <a14:foregroundMark x1="32578" y1="61756" x2="33654" y2="69398"/>
                        <a14:foregroundMark x1="33118" y1="74027" x2="32031" y2="79213"/>
                        <a14:foregroundMark x1="32031" y1="79213" x2="31016" y2="81534"/>
                        <a14:foregroundMark x1="30156" y1="61453" x2="30391" y2="64985"/>
                        <a14:foregroundMark x1="27813" y1="79112" x2="27813" y2="82139"/>
                        <a14:foregroundMark x1="30547" y1="81534" x2="30547" y2="84359"/>
                        <a14:foregroundMark x1="29219" y1="59132" x2="29219" y2="59939"/>
                        <a14:foregroundMark x1="28828" y1="59031" x2="28828" y2="59637"/>
                        <a14:foregroundMark x1="28750" y1="59334" x2="28750" y2="60141"/>
                        <a14:foregroundMark x1="41326" y1="60226" x2="39319" y2="60141"/>
                        <a14:foregroundMark x1="46231" y1="79651" x2="45588" y2="81133"/>
                        <a14:foregroundMark x1="50858" y1="68988" x2="46912" y2="78081"/>
                        <a14:foregroundMark x1="64883" y1="96256" x2="65176" y2="96600"/>
                        <a14:foregroundMark x1="71041" y1="98083" x2="75078" y2="96065"/>
                        <a14:foregroundMark x1="69979" y1="98614" x2="71041" y2="98083"/>
                        <a14:foregroundMark x1="68878" y1="99165" x2="69680" y2="98764"/>
                        <a14:foregroundMark x1="75078" y1="96065" x2="78203" y2="89808"/>
                        <a14:foregroundMark x1="78203" y1="89808" x2="76528" y2="89255"/>
                        <a14:foregroundMark x1="61733" y1="71602" x2="61260" y2="70827"/>
                        <a14:foregroundMark x1="53818" y1="66892" x2="52344" y2="66700"/>
                        <a14:foregroundMark x1="57024" y1="67311" x2="56471" y2="67239"/>
                        <a14:foregroundMark x1="58802" y1="67543" x2="57373" y2="67357"/>
                        <a14:foregroundMark x1="46484" y1="87084" x2="47578" y2="87588"/>
                        <a14:foregroundMark x1="45156" y1="86377" x2="47188" y2="87286"/>
                        <a14:foregroundMark x1="49375" y1="87992" x2="50735" y2="88025"/>
                        <a14:foregroundMark x1="48594" y1="87286" x2="50313" y2="88799"/>
                        <a14:foregroundMark x1="53125" y1="66297" x2="50156" y2="69728"/>
                        <a14:foregroundMark x1="50909" y1="79129" x2="49143" y2="84532"/>
                        <a14:foregroundMark x1="52763" y1="73457" x2="51868" y2="76195"/>
                        <a14:foregroundMark x1="57109" y1="65893" x2="56624" y2="67569"/>
                        <a14:foregroundMark x1="52456" y1="72691" x2="52422" y2="72856"/>
                        <a14:foregroundMark x1="53359" y1="68315" x2="52904" y2="70522"/>
                        <a14:foregroundMark x1="52540" y1="72901" x2="52567" y2="75466"/>
                        <a14:foregroundMark x1="52500" y1="69122" x2="52517" y2="70760"/>
                        <a14:foregroundMark x1="57326" y1="74412" x2="57109" y2="75479"/>
                        <a14:foregroundMark x1="58672" y1="67810" x2="58311" y2="69579"/>
                        <a14:foregroundMark x1="48672" y1="87185" x2="50000" y2="88900"/>
                        <a14:foregroundMark x1="83473" y1="65666" x2="83076" y2="68228"/>
                        <a14:foregroundMark x1="68509" y1="83143" x2="67878" y2="82021"/>
                        <a14:foregroundMark x1="63583" y1="64985" x2="61328" y2="49243"/>
                        <a14:foregroundMark x1="64965" y1="74628" x2="63858" y2="66902"/>
                        <a14:foregroundMark x1="61328" y1="49243" x2="70026" y2="51843"/>
                        <a14:foregroundMark x1="71106" y1="50970" x2="71518" y2="49574"/>
                        <a14:foregroundMark x1="69297" y1="52069" x2="62266" y2="61958"/>
                        <a14:foregroundMark x1="61406" y1="45308" x2="59297" y2="54390"/>
                        <a14:foregroundMark x1="63828" y1="45711" x2="62187" y2="52775"/>
                        <a14:foregroundMark x1="62187" y1="52775" x2="62187" y2="52775"/>
                        <a14:foregroundMark x1="60938" y1="55499" x2="66172" y2="61958"/>
                        <a14:foregroundMark x1="66172" y1="61958" x2="66172" y2="61958"/>
                        <a14:foregroundMark x1="68047" y1="55903" x2="64609" y2="71241"/>
                        <a14:foregroundMark x1="64609" y1="71241" x2="64609" y2="73158"/>
                        <a14:foregroundMark x1="66016" y1="74470" x2="66117" y2="77731"/>
                        <a14:foregroundMark x1="68028" y1="82730" x2="71953" y2="84258"/>
                        <a14:foregroundMark x1="71953" y1="84258" x2="72746" y2="84293"/>
                        <a14:foregroundMark x1="69106" y1="84506" x2="67891" y2="83148"/>
                        <a14:foregroundMark x1="67500" y1="79112" x2="68750" y2="83148"/>
                        <a14:foregroundMark x1="73053" y1="79426" x2="74083" y2="80066"/>
                        <a14:foregroundMark x1="67188" y1="75782" x2="72750" y2="79238"/>
                        <a14:foregroundMark x1="65234" y1="74874" x2="65708" y2="77652"/>
                        <a14:foregroundMark x1="79239" y1="61177" x2="82852" y2="61927"/>
                        <a14:foregroundMark x1="88586" y1="56598" x2="85156" y2="51766"/>
                        <a14:foregroundMark x1="85156" y1="51766" x2="79219" y2="50656"/>
                        <a14:foregroundMark x1="79219" y1="50656" x2="75000" y2="46317"/>
                        <a14:foregroundMark x1="75000" y1="46317" x2="74480" y2="47436"/>
                        <a14:foregroundMark x1="79219" y1="52069" x2="84922" y2="56609"/>
                        <a14:foregroundMark x1="84922" y1="56609" x2="86719" y2="55298"/>
                        <a14:foregroundMark x1="76094" y1="48234" x2="79609" y2="52674"/>
                        <a14:foregroundMark x1="71875" y1="46519" x2="73115" y2="47613"/>
                        <a14:foregroundMark x1="85391" y1="52876" x2="83672" y2="60545"/>
                        <a14:foregroundMark x1="83672" y1="60545" x2="82109" y2="61857"/>
                        <a14:foregroundMark x1="79540" y1="58130" x2="79922" y2="60444"/>
                        <a14:foregroundMark x1="78896" y1="54231" x2="78809" y2="53704"/>
                        <a14:foregroundMark x1="78672" y1="52876" x2="78845" y2="53924"/>
                        <a14:foregroundMark x1="81250" y1="57619" x2="83359" y2="60848"/>
                        <a14:foregroundMark x1="84688" y1="59839" x2="87003" y2="58069"/>
                        <a14:foregroundMark x1="81004" y1="57126" x2="81406" y2="59031"/>
                        <a14:foregroundMark x1="86094" y1="56408" x2="86304" y2="58718"/>
                        <a14:foregroundMark x1="74531" y1="48234" x2="74531" y2="48234"/>
                        <a14:foregroundMark x1="77656" y1="60141" x2="77656" y2="60141"/>
                        <a14:foregroundMark x1="77656" y1="60141" x2="77656" y2="60141"/>
                        <a14:foregroundMark x1="77969" y1="59839" x2="77969" y2="59839"/>
                        <a14:foregroundMark x1="77891" y1="59738" x2="77891" y2="59738"/>
                        <a14:foregroundMark x1="77891" y1="59738" x2="77891" y2="59738"/>
                        <a14:foregroundMark x1="77891" y1="59738" x2="77891" y2="59738"/>
                        <a14:foregroundMark x1="77813" y1="59738" x2="77813" y2="59738"/>
                        <a14:foregroundMark x1="77813" y1="59738" x2="77813" y2="59738"/>
                        <a14:foregroundMark x1="77656" y1="59738" x2="77656" y2="59738"/>
                        <a14:foregroundMark x1="77656" y1="59738" x2="77656" y2="59738"/>
                        <a14:foregroundMark x1="77656" y1="59738" x2="78125" y2="61150"/>
                        <a14:foregroundMark x1="77969" y1="59637" x2="77031" y2="59031"/>
                        <a14:foregroundMark x1="77578" y1="60242" x2="77031" y2="60141"/>
                        <a14:foregroundMark x1="76953" y1="59435" x2="77813" y2="60242"/>
                        <a14:foregroundMark x1="76563" y1="60444" x2="79219" y2="60949"/>
                        <a14:foregroundMark x1="78516" y1="62765" x2="80938" y2="64178"/>
                        <a14:foregroundMark x1="81953" y1="64682" x2="82266" y2="64178"/>
                        <a14:foregroundMark x1="81094" y1="64480" x2="81094" y2="64480"/>
                        <a14:foregroundMark x1="87500" y1="72250" x2="86484" y2="72578"/>
                        <a14:foregroundMark x1="84500" y1="75475" x2="87201" y2="76314"/>
                        <a14:foregroundMark x1="92420" y1="67842" x2="92656" y2="67205"/>
                        <a14:foregroundMark x1="87069" y1="73744" x2="83516" y2="77901"/>
                        <a14:foregroundMark x1="92656" y1="67205" x2="92146" y2="67802"/>
                        <a14:foregroundMark x1="83516" y1="77901" x2="83276" y2="77883"/>
                        <a14:foregroundMark x1="87042" y1="83621" x2="86719" y2="84359"/>
                        <a14:foregroundMark x1="85234" y1="72351" x2="82422" y2="76387"/>
                        <a14:foregroundMark x1="85000" y1="71645" x2="85234" y2="72755"/>
                        <a14:backgroundMark x1="47151" y1="59490" x2="61835" y2="61544"/>
                        <a14:backgroundMark x1="60734" y1="55712" x2="59766" y2="54692"/>
                        <a14:backgroundMark x1="76200" y1="46539" x2="81172" y2="46216"/>
                        <a14:backgroundMark x1="81172" y1="46216" x2="93438" y2="54289"/>
                        <a14:backgroundMark x1="93438" y1="54289" x2="93845" y2="69124"/>
                        <a14:backgroundMark x1="86583" y1="81183" x2="82266" y2="86983"/>
                        <a14:backgroundMark x1="30360" y1="88537" x2="14844" y2="89001"/>
                        <a14:backgroundMark x1="36675" y1="88348" x2="33466" y2="88444"/>
                        <a14:backgroundMark x1="40941" y1="88220" x2="39365" y2="88267"/>
                        <a14:backgroundMark x1="45860" y1="88073" x2="41049" y2="88217"/>
                        <a14:backgroundMark x1="49190" y1="87973" x2="47300" y2="88030"/>
                        <a14:backgroundMark x1="56983" y1="87740" x2="53642" y2="87840"/>
                        <a14:backgroundMark x1="82266" y1="86983" x2="78322" y2="87101"/>
                        <a14:backgroundMark x1="14844" y1="89001" x2="13669" y2="83643"/>
                        <a14:backgroundMark x1="33109" y1="89516" x2="33594" y2="90111"/>
                        <a14:backgroundMark x1="32900" y1="89260" x2="33106" y2="89512"/>
                        <a14:backgroundMark x1="81821" y1="85085" x2="82969" y2="84965"/>
                        <a14:backgroundMark x1="80552" y1="85217" x2="80914" y2="85179"/>
                        <a14:backgroundMark x1="46859" y1="88729" x2="49125" y2="88493"/>
                        <a14:backgroundMark x1="33594" y1="90111" x2="46425" y2="88774"/>
                        <a14:backgroundMark x1="82969" y1="84965" x2="85217" y2="78204"/>
                        <a14:backgroundMark x1="84957" y1="50371" x2="84844" y2="49546"/>
                        <a14:backgroundMark x1="87734" y1="70636" x2="86485" y2="61522"/>
                        <a14:backgroundMark x1="49585" y1="52098" x2="48554" y2="52173"/>
                        <a14:backgroundMark x1="53619" y1="51806" x2="52298" y2="51902"/>
                        <a14:backgroundMark x1="58593" y1="51445" x2="58196" y2="51474"/>
                        <a14:backgroundMark x1="73135" y1="50393" x2="71074" y2="50542"/>
                        <a14:backgroundMark x1="84844" y1="49546" x2="81745" y2="49770"/>
                        <a14:backgroundMark x1="71114" y1="50875" x2="69230" y2="52004"/>
                        <a14:backgroundMark x1="72863" y1="49826" x2="71172" y2="50840"/>
                        <a14:backgroundMark x1="80814" y1="86556" x2="89219" y2="93239"/>
                        <a14:backgroundMark x1="65073" y1="74039" x2="65640" y2="74490"/>
                        <a14:backgroundMark x1="64219" y1="73360" x2="64638" y2="73694"/>
                        <a14:backgroundMark x1="89219" y1="93239" x2="96172" y2="79919"/>
                        <a14:backgroundMark x1="89972" y1="68053" x2="86536" y2="61476"/>
                        <a14:backgroundMark x1="96172" y1="79919" x2="93868" y2="75510"/>
                        <a14:backgroundMark x1="71626" y1="49118" x2="71250" y2="49041"/>
                        <a14:backgroundMark x1="71519" y1="49096" x2="71678" y2="49129"/>
                        <a14:backgroundMark x1="71250" y1="49041" x2="70625" y2="49344"/>
                        <a14:backgroundMark x1="57545" y1="41029" x2="57969" y2="40464"/>
                        <a14:backgroundMark x1="54957" y1="44474" x2="56651" y2="42219"/>
                        <a14:backgroundMark x1="48820" y1="52647" x2="49653" y2="51539"/>
                        <a14:backgroundMark x1="57284" y1="39390" x2="57020" y2="38977"/>
                        <a14:backgroundMark x1="57969" y1="40464" x2="57406" y2="39582"/>
                        <a14:backgroundMark x1="44446" y1="24404" x2="43353" y2="24096"/>
                        <a14:backgroundMark x1="45673" y1="57552" x2="48672" y2="54793"/>
                        <a14:backgroundMark x1="48672" y1="54793" x2="48672" y2="54591"/>
                        <a14:backgroundMark x1="47403" y1="87866" x2="47854" y2="88214"/>
                        <a14:backgroundMark x1="52802" y1="89524" x2="54559" y2="89350"/>
                        <a14:backgroundMark x1="49922" y1="89808" x2="52700" y2="89534"/>
                        <a14:backgroundMark x1="61475" y1="71954" x2="60441" y2="71368"/>
                        <a14:backgroundMark x1="37578" y1="88496" x2="47422" y2="90313"/>
                        <a14:backgroundMark x1="47422" y1="90313" x2="47954" y2="88758"/>
                        <a14:backgroundMark x1="52590" y1="64635" x2="52656" y2="63471"/>
                        <a14:backgroundMark x1="52656" y1="63471" x2="46842" y2="59835"/>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23029" y2="19826"/>
                        <a14:backgroundMark x1="38359" y1="33502" x2="38145" y2="34478"/>
                        <a14:backgroundMark x1="15362" y1="84516" x2="15469" y2="85671"/>
                        <a14:backgroundMark x1="15277" y1="83593" x2="15355" y2="84437"/>
                        <a14:backgroundMark x1="15469" y1="85671" x2="27813" y2="90515"/>
                        <a14:backgroundMark x1="27813" y1="90515" x2="28796" y2="87546"/>
                        <a14:backgroundMark x1="23905" y1="29157" x2="23594" y2="28658"/>
                        <a14:backgroundMark x1="27558" y1="35008" x2="27345" y2="34666"/>
                        <a14:backgroundMark x1="23594" y1="28658" x2="22742" y2="28470"/>
                        <a14:backgroundMark x1="22031" y1="23613" x2="17408" y2="25427"/>
                        <a14:backgroundMark x1="15859" y1="26034" x2="15855" y2="26523"/>
                        <a14:backgroundMark x1="19483" y1="57010" x2="19231" y2="57559"/>
                        <a14:backgroundMark x1="18854" y1="77963" x2="26326" y2="67329"/>
                        <a14:backgroundMark x1="26359" y1="67125" x2="18750" y2="68416"/>
                        <a14:backgroundMark x1="18750" y1="68416" x2="23281" y2="62765"/>
                        <a14:backgroundMark x1="23281" y1="62765" x2="25398" y2="73033"/>
                        <a14:backgroundMark x1="25280" y1="83404"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19995" y1="25778" x2="15391" y2="21695"/>
                        <a14:backgroundMark x1="22462" y1="27967" x2="22184" y2="27721"/>
                        <a14:backgroundMark x1="23919" y1="29260"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7777" y1="59232" x2="22578" y2="58325"/>
                        <a14:backgroundMark x1="22578" y1="58325" x2="19425" y2="56311"/>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4936" y2="52086"/>
                        <a14:backgroundMark x1="20156" y1="26236" x2="14844" y2="34208"/>
                        <a14:backgroundMark x1="14844" y1="34208" x2="20625" y2="44702"/>
                        <a14:backgroundMark x1="20625" y1="44702" x2="26172" y2="47629"/>
                        <a14:backgroundMark x1="26172" y1="47629" x2="26719" y2="52170"/>
                        <a14:backgroundMark x1="35438" y1="56173" x2="30538" y2="57440"/>
                        <a14:backgroundMark x1="29383" y1="57295"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31585" y1="49492" x2="35493" y2="56618"/>
                        <a14:backgroundMark x1="34859" y1="57315" x2="34682" y2="58239"/>
                        <a14:backgroundMark x1="35297" y1="55025" x2="34943" y2="56873"/>
                        <a14:backgroundMark x1="34397" y1="57924"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29287" y2="47279"/>
                        <a14:backgroundMark x1="12031" y1="27649" x2="23787" y2="28276"/>
                        <a14:backgroundMark x1="25225" y1="38954"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3222" y2="57777"/>
                        <a14:backgroundMark x1="17734" y1="50252" x2="26719" y2="61958"/>
                        <a14:backgroundMark x1="12578" y1="44803" x2="23047" y2="54692"/>
                        <a14:backgroundMark x1="23438" y1="56408" x2="27626" y2="59335"/>
                        <a14:backgroundMark x1="32188" y1="51261" x2="35214" y2="54349"/>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Mark x1="33125" y1="49546" x2="35703" y2="56609"/>
                        <a14:backgroundMark x1="35703" y1="56609" x2="35632" y2="58444"/>
                        <a14:backgroundMark x1="33594" y1="50050" x2="36875" y2="56105"/>
                        <a14:backgroundMark x1="36875" y1="56105" x2="36875" y2="56105"/>
                        <a14:backgroundMark x1="34844" y1="50252" x2="36953" y2="52674"/>
                        <a14:backgroundMark x1="36797" y1="55701" x2="36797" y2="57518"/>
                        <a14:backgroundMark x1="36875" y1="56509" x2="36950" y2="58728"/>
                        <a14:backgroundMark x1="6719" y1="31786" x2="3516" y2="66700"/>
                        <a14:backgroundMark x1="3516" y1="66700" x2="15781" y2="90616"/>
                        <a14:backgroundMark x1="15781" y1="90616" x2="14141" y2="56912"/>
                        <a14:backgroundMark x1="14141" y1="56912" x2="3750" y2="35419"/>
                        <a14:backgroundMark x1="4297" y1="48739" x2="6484" y2="63370"/>
                        <a14:backgroundMark x1="6484" y1="63370" x2="13047" y2="60545"/>
                        <a14:backgroundMark x1="13047" y1="60545" x2="16875" y2="74369"/>
                        <a14:backgroundMark x1="16875" y1="74369" x2="17578" y2="67911"/>
                        <a14:backgroundMark x1="1250" y1="42381" x2="22656" y2="71847"/>
                        <a14:backgroundMark x1="16328" y1="52674" x2="17813" y2="63875"/>
                        <a14:backgroundMark x1="17813" y1="63875" x2="7969" y2="79818"/>
                        <a14:backgroundMark x1="7969" y1="79818" x2="7656" y2="78204"/>
                        <a14:backgroundMark x1="7578" y1="56912" x2="6953" y2="75782"/>
                        <a14:backgroundMark x1="6953" y1="75782" x2="6797" y2="66700"/>
                        <a14:backgroundMark x1="5703" y1="64379" x2="4922" y2="73259"/>
                        <a14:backgroundMark x1="4922" y1="73259" x2="4922" y2="73259"/>
                        <a14:backgroundMark x1="44576" y1="61261" x2="45938" y2="61352"/>
                        <a14:backgroundMark x1="58438" y1="50050" x2="58948" y2="49918"/>
                        <a14:backgroundMark x1="2969" y1="41271" x2="8906" y2="47931"/>
                        <a14:backgroundMark x1="8906" y1="47931" x2="16250" y2="80020"/>
                        <a14:backgroundMark x1="16250" y1="80020" x2="15234" y2="83047"/>
                        <a14:backgroundMark x1="28403" y1="60141" x2="23672" y2="87286"/>
                        <a14:backgroundMark x1="28828" y1="58930" x2="36250" y2="60040"/>
                        <a14:backgroundMark x1="36250" y1="60040" x2="29453" y2="58527"/>
                        <a14:backgroundMark x1="29453" y1="58527" x2="36397" y2="58889"/>
                        <a14:backgroundMark x1="56719" y1="95762" x2="56719" y2="95762"/>
                        <a14:backgroundMark x1="36719" y1="59637" x2="35469" y2="87286"/>
                        <a14:backgroundMark x1="99688" y1="93744" x2="99688" y2="93744"/>
                        <a14:backgroundMark x1="49206" y1="68696" x2="46484" y2="72149"/>
                        <a14:backgroundMark x1="46484" y1="72149" x2="44219" y2="79213"/>
                        <a14:backgroundMark x1="44219" y1="79213" x2="44375" y2="86781"/>
                        <a14:backgroundMark x1="49375" y1="69324" x2="50938" y2="66902"/>
                        <a14:backgroundMark x1="50156" y1="62563" x2="37969" y2="80222"/>
                        <a14:backgroundMark x1="48828" y1="57518" x2="23359" y2="80928"/>
                        <a14:backgroundMark x1="37969" y1="57820" x2="38281" y2="91726"/>
                        <a14:backgroundMark x1="41094" y1="72250" x2="42266" y2="89707"/>
                        <a14:backgroundMark x1="39766" y1="83249" x2="39531" y2="86882"/>
                        <a14:backgroundMark x1="49141" y1="59839" x2="43438" y2="67407"/>
                        <a14:backgroundMark x1="43438" y1="67407" x2="43438" y2="67407"/>
                        <a14:backgroundMark x1="44141" y1="58123" x2="39844" y2="65792"/>
                        <a14:backgroundMark x1="70554" y1="87002" x2="71328" y2="87689"/>
                        <a14:backgroundMark x1="71328" y1="87689" x2="75396" y2="88013"/>
                        <a14:backgroundMark x1="75287" y1="87704" x2="74531" y2="87487"/>
                        <a14:backgroundMark x1="71172" y1="86983" x2="71172" y2="86983"/>
                        <a14:backgroundMark x1="75000" y1="87084" x2="75000" y2="87084"/>
                        <a14:backgroundMark x1="74609" y1="87286" x2="74609" y2="87286"/>
                        <a14:backgroundMark x1="76719" y1="86579" x2="75781" y2="87286"/>
                        <a14:backgroundMark x1="81641" y1="64077" x2="81641" y2="64077"/>
                        <a14:backgroundMark x1="81563" y1="64279" x2="81563" y2="64279"/>
                        <a14:backgroundMark x1="64766" y1="78103" x2="66797" y2="84864"/>
                        <a14:backgroundMark x1="66797" y1="84864" x2="71328" y2="87790"/>
                        <a14:backgroundMark x1="65625" y1="77901" x2="66953" y2="84157"/>
                        <a14:backgroundMark x1="65234" y1="78204" x2="65000" y2="77397"/>
                        <a14:backgroundMark x1="65000" y1="77397" x2="49453" y2="77699"/>
                        <a14:backgroundMark x1="49453" y1="77699" x2="46797" y2="80323"/>
                        <a14:backgroundMark x1="60234" y1="65994" x2="58750" y2="89304"/>
                        <a14:backgroundMark x1="58750" y1="89304" x2="42656" y2="83451"/>
                        <a14:backgroundMark x1="55625" y1="63774" x2="51563" y2="91625"/>
                        <a14:backgroundMark x1="56094" y1="67911" x2="68281" y2="96771"/>
                        <a14:backgroundMark x1="68281" y1="96771" x2="68672" y2="98991"/>
                        <a14:backgroundMark x1="60234" y1="79314" x2="70938" y2="98083"/>
                        <a14:backgroundMark x1="70938" y1="98083" x2="70938" y2="98083"/>
                        <a14:backgroundMark x1="60156" y1="79314" x2="71406" y2="94854"/>
                        <a14:backgroundMark x1="63828" y1="81837" x2="73281" y2="94753"/>
                        <a14:backgroundMark x1="73281" y1="94753" x2="73281" y2="94753"/>
                        <a14:backgroundMark x1="72109" y1="89909" x2="72109" y2="89909"/>
                        <a14:backgroundMark x1="72188" y1="89606" x2="70703" y2="89606"/>
                        <a14:backgroundMark x1="58281" y1="79617" x2="61953" y2="96266"/>
                        <a14:backgroundMark x1="57969" y1="69728" x2="67578" y2="99596"/>
                        <a14:backgroundMark x1="53047" y1="70434" x2="64766" y2="99697"/>
                        <a14:backgroundMark x1="62266" y1="65691" x2="62266" y2="65691"/>
                        <a14:backgroundMark x1="62266" y1="65691" x2="62266" y2="65691"/>
                        <a14:backgroundMark x1="62422" y1="65792" x2="62422" y2="65792"/>
                        <a14:backgroundMark x1="62422" y1="65792" x2="62422" y2="65792"/>
                        <a14:backgroundMark x1="62422" y1="64884" x2="61797" y2="67407"/>
                        <a14:backgroundMark x1="62656" y1="64985" x2="62656" y2="66902"/>
                        <a14:backgroundMark x1="63594" y1="65288" x2="60547" y2="65288"/>
                        <a14:backgroundMark x1="61094" y1="71847" x2="62500" y2="77800"/>
                        <a14:backgroundMark x1="62109" y1="71948" x2="62813" y2="78204"/>
                        <a14:backgroundMark x1="61094" y1="84763" x2="61406" y2="89909"/>
                        <a14:backgroundMark x1="63125" y1="90010" x2="63125" y2="94450"/>
                        <a14:backgroundMark x1="73831" y1="50909" x2="76133" y2="55991"/>
                        <a14:backgroundMark x1="78394" y1="64497" x2="78203" y2="69627"/>
                        <a14:backgroundMark x1="78203" y1="69627" x2="80695" y2="74788"/>
                        <a14:backgroundMark x1="88247" y1="84351" x2="93672" y2="89606"/>
                        <a14:backgroundMark x1="83004" y1="79272" x2="86105" y2="82276"/>
                        <a14:backgroundMark x1="93672" y1="89606" x2="97500" y2="90313"/>
                        <a14:backgroundMark x1="81776" y1="65248" x2="78203" y2="68920"/>
                        <a14:backgroundMark x1="82523" y1="64480" x2="82003" y2="65015"/>
                        <a14:backgroundMark x1="83381" y1="63598" x2="82523" y2="64480"/>
                        <a14:backgroundMark x1="78203" y1="68920" x2="78203" y2="68920"/>
                        <a14:backgroundMark x1="72422" y1="48335" x2="77969" y2="55197"/>
                        <a14:backgroundMark x1="77969" y1="55197" x2="77930" y2="59154"/>
                        <a14:backgroundMark x1="78125" y1="55802" x2="78984" y2="57316"/>
                        <a14:backgroundMark x1="78359" y1="55701" x2="79375" y2="57316"/>
                        <a14:backgroundMark x1="78516" y1="54995" x2="79844" y2="57921"/>
                        <a14:backgroundMark x1="79844" y1="56710" x2="79844" y2="56710"/>
                        <a14:backgroundMark x1="79844" y1="56710" x2="79844" y2="56710"/>
                        <a14:backgroundMark x1="79688" y1="56004" x2="79688" y2="56004"/>
                        <a14:backgroundMark x1="73097" y1="48234" x2="75078" y2="50050"/>
                        <a14:backgroundMark x1="72656" y1="47830" x2="73097" y2="48234"/>
                        <a14:backgroundMark x1="75234" y1="49344" x2="75234" y2="49344"/>
                        <a14:backgroundMark x1="75234" y1="49344" x2="75234" y2="49344"/>
                        <a14:backgroundMark x1="82340" y1="64480" x2="81797" y2="64985"/>
                        <a14:backgroundMark x1="90156" y1="57215" x2="82340" y2="64480"/>
                        <a14:backgroundMark x1="73359" y1="52270" x2="74219" y2="61453"/>
                        <a14:backgroundMark x1="74219" y1="61453" x2="78516" y2="65187"/>
                        <a14:backgroundMark x1="72656" y1="52472" x2="73516" y2="69021"/>
                        <a14:backgroundMark x1="71563" y1="51968" x2="73594" y2="71948"/>
                        <a14:backgroundMark x1="73594" y1="71948" x2="73594" y2="71948"/>
                        <a14:backgroundMark x1="71328" y1="50959" x2="72109" y2="75883"/>
                        <a14:backgroundMark x1="75779" y1="61885" x2="75938" y2="65288"/>
                        <a14:backgroundMark x1="75547" y1="56912" x2="75777" y2="61845"/>
                        <a14:backgroundMark x1="82109" y1="76387" x2="81016" y2="85570"/>
                        <a14:backgroundMark x1="81016" y1="85570" x2="74766" y2="88093"/>
                        <a14:backgroundMark x1="74766" y1="88093" x2="71875" y2="81837"/>
                        <a14:backgroundMark x1="71875" y1="81837" x2="75391" y2="73259"/>
                        <a14:backgroundMark x1="75391" y1="73259" x2="80547" y2="69021"/>
                        <a14:backgroundMark x1="80547" y1="69021" x2="85703" y2="70737"/>
                        <a14:backgroundMark x1="84766" y1="69627" x2="78516" y2="74571"/>
                        <a14:backgroundMark x1="78516" y1="74571" x2="79297" y2="73360"/>
                        <a14:backgroundMark x1="82500" y1="71948" x2="78672" y2="78002"/>
                        <a14:backgroundMark x1="78672" y1="78002" x2="79297" y2="78305"/>
                        <a14:backgroundMark x1="80156" y1="77397" x2="75703" y2="82341"/>
                        <a14:backgroundMark x1="75703" y1="82341" x2="75859" y2="80928"/>
                        <a14:backgroundMark x1="77109" y1="76993" x2="74219" y2="83047"/>
                        <a14:backgroundMark x1="74219" y1="83047" x2="79609" y2="84763"/>
                        <a14:backgroundMark x1="79609" y1="84763" x2="81094" y2="84057"/>
                        <a14:backgroundMark x1="80781" y1="80928" x2="80703" y2="84359"/>
                        <a14:backgroundMark x1="80938" y1="77901" x2="74375" y2="89304"/>
                        <a14:backgroundMark x1="88359" y1="72957" x2="88750" y2="80525"/>
                        <a14:backgroundMark x1="88750" y1="80525" x2="94922" y2="72957"/>
                        <a14:backgroundMark x1="94922" y1="72957" x2="89375" y2="70131"/>
                        <a14:backgroundMark x1="89375" y1="70131" x2="88984" y2="73360"/>
                        <a14:backgroundMark x1="92109" y1="70131" x2="89531" y2="75883"/>
                        <a14:backgroundMark x1="91953" y1="74571" x2="92422" y2="73865"/>
                        <a14:backgroundMark x1="92500" y1="73865" x2="91563" y2="77195"/>
                        <a14:backgroundMark x1="93047" y1="69425" x2="92109" y2="80323"/>
                        <a14:backgroundMark x1="91797" y1="69021" x2="92734" y2="74168"/>
                        <a14:backgroundMark x1="89375" y1="68920" x2="92813" y2="69425"/>
                        <a14:backgroundMark x1="91250" y1="75984" x2="88438" y2="84359"/>
                        <a14:backgroundMark x1="90938" y1="74571" x2="88750" y2="82644"/>
                        <a14:backgroundMark x1="88750" y1="82644" x2="88750" y2="82745"/>
                      </a14:backgroundRemoval>
                    </a14:imgEffect>
                  </a14:imgLayer>
                </a14:imgProps>
              </a:ext>
              <a:ext uri="{28A0092B-C50C-407E-A947-70E740481C1C}">
                <a14:useLocalDpi xmlns:a14="http://schemas.microsoft.com/office/drawing/2010/main" val="0"/>
              </a:ext>
            </a:extLst>
          </a:blip>
          <a:srcRect l="79074" t="68337" r="11557" b="20127"/>
          <a:stretch/>
        </p:blipFill>
        <p:spPr>
          <a:xfrm>
            <a:off x="8753475" y="4686300"/>
            <a:ext cx="829818" cy="791157"/>
          </a:xfrm>
          <a:prstGeom prst="rect">
            <a:avLst/>
          </a:prstGeom>
        </p:spPr>
      </p:pic>
      <p:pic>
        <p:nvPicPr>
          <p:cNvPr id="30" name="Picture 29" descr="A map of canada with different countries/regions&#10;&#10;Description automatically generated">
            <a:extLst>
              <a:ext uri="{FF2B5EF4-FFF2-40B4-BE49-F238E27FC236}">
                <a16:creationId xmlns:a16="http://schemas.microsoft.com/office/drawing/2014/main" id="{911CFD8B-A2EB-7FDA-3AE4-C0717F5A9B9F}"/>
              </a:ext>
            </a:extLst>
          </p:cNvPr>
          <p:cNvPicPr>
            <a:picLocks noChangeAspect="1"/>
          </p:cNvPicPr>
          <p:nvPr/>
        </p:nvPicPr>
        <p:blipFill rotWithShape="1">
          <a:blip r:embed="rId14">
            <a:alphaModFix amt="66000"/>
            <a:extLst>
              <a:ext uri="{BEBA8EAE-BF5A-486C-A8C5-ECC9F3942E4B}">
                <a14:imgProps xmlns:a14="http://schemas.microsoft.com/office/drawing/2010/main">
                  <a14:imgLayer r:embed="rId3">
                    <a14:imgEffect>
                      <a14:backgroundRemoval t="1615" b="99193" l="0" r="95000">
                        <a14:foregroundMark x1="1754" y1="31258" x2="1328" y2="31786"/>
                        <a14:foregroundMark x1="5469" y1="26654" x2="4737" y2="27561"/>
                        <a14:foregroundMark x1="1328" y1="31786" x2="530" y2="37339"/>
                        <a14:foregroundMark x1="22765" y1="30143" x2="22655" y2="29691"/>
                        <a14:foregroundMark x1="3234" y1="47606" x2="3564" y2="48919"/>
                        <a14:foregroundMark x1="2801" y1="59907" x2="1250" y2="61655"/>
                        <a14:foregroundMark x1="1250" y1="61655" x2="625" y2="70434"/>
                        <a14:foregroundMark x1="625" y1="70434" x2="4141" y2="78607"/>
                        <a14:foregroundMark x1="12790" y1="81682" x2="15055" y2="82487"/>
                        <a14:foregroundMark x1="4141" y1="78607" x2="8898" y2="80298"/>
                        <a14:foregroundMark x1="4046" y1="46334" x2="0" y2="43391"/>
                        <a14:foregroundMark x1="11275" y1="51594" x2="11101" y2="51467"/>
                        <a14:foregroundMark x1="8862" y1="58324" x2="9141" y2="58930"/>
                        <a14:foregroundMark x1="6159" y1="52466" x2="8227" y2="56948"/>
                        <a14:foregroundMark x1="9141" y1="58930" x2="10098" y2="59195"/>
                        <a14:foregroundMark x1="14155" y1="76919" x2="12734" y2="79919"/>
                        <a14:foregroundMark x1="7323" y1="77271" x2="5313" y2="76287"/>
                        <a14:foregroundMark x1="7353" y1="77286" x2="7357" y2="77288"/>
                        <a14:foregroundMark x1="12734" y1="79919" x2="11602" y2="79365"/>
                        <a14:foregroundMark x1="7451" y1="77786" x2="7420" y2="77764"/>
                        <a14:foregroundMark x1="5313" y1="76287" x2="7364" y2="77725"/>
                        <a14:foregroundMark x1="7787" y1="79140" x2="5547" y2="78406"/>
                        <a14:foregroundMark x1="8409" y1="79344" x2="7918" y2="79183"/>
                        <a14:foregroundMark x1="5547" y1="78406" x2="6406" y2="78607"/>
                        <a14:foregroundMark x1="15636" y1="57626" x2="14291" y2="57510"/>
                        <a14:foregroundMark x1="15078" y1="55600" x2="15472" y2="56390"/>
                        <a14:foregroundMark x1="14531" y1="55096" x2="15373" y2="55640"/>
                        <a14:foregroundMark x1="8644" y1="64904" x2="9844" y2="66398"/>
                        <a14:foregroundMark x1="9844" y1="66398" x2="11813" y2="66689"/>
                        <a14:foregroundMark x1="14871" y1="82856" x2="14922" y2="83350"/>
                        <a14:foregroundMark x1="14453" y1="78809" x2="14631" y2="80531"/>
                        <a14:foregroundMark x1="12266" y1="68618" x2="8456" y2="70574"/>
                        <a14:foregroundMark x1="4297" y1="62260" x2="4548" y2="64210"/>
                        <a14:foregroundMark x1="11379" y1="71552" x2="10703" y2="72250"/>
                        <a14:foregroundMark x1="8409" y1="72001" x2="9165" y2="74613"/>
                        <a14:foregroundMark x1="5938" y1="63471" x2="6022" y2="63760"/>
                        <a14:foregroundMark x1="3516" y1="70131" x2="3438" y2="72755"/>
                        <a14:foregroundMark x1="3592" y1="73174" x2="5781" y2="79112"/>
                        <a14:foregroundMark x1="3438" y1="72755" x2="3550" y2="73058"/>
                        <a14:foregroundMark x1="4531" y1="74672" x2="6563" y2="80222"/>
                        <a14:foregroundMark x1="57109" y1="505" x2="40156" y2="706"/>
                        <a14:foregroundMark x1="40156" y1="706" x2="26797" y2="11705"/>
                        <a14:foregroundMark x1="26797" y1="11705" x2="24141" y2="20888"/>
                        <a14:foregroundMark x1="24141" y1="20888" x2="26953" y2="41776"/>
                        <a14:foregroundMark x1="26953" y1="41776" x2="31250" y2="47427"/>
                        <a14:foregroundMark x1="31250" y1="47427" x2="33873" y2="49121"/>
                        <a14:foregroundMark x1="36763" y1="56007" x2="36825" y2="56511"/>
                        <a14:foregroundMark x1="39313" y1="59571" x2="40830" y2="60081"/>
                        <a14:foregroundMark x1="48454" y1="57057" x2="50391" y2="54894"/>
                        <a14:foregroundMark x1="50391" y1="54894" x2="58380" y2="50182"/>
                        <a14:foregroundMark x1="64315" y1="46869" x2="72422" y2="45812"/>
                        <a14:foregroundMark x1="72422" y1="45812" x2="72891" y2="29768"/>
                        <a14:foregroundMark x1="72891" y1="29768" x2="60313" y2="6660"/>
                        <a14:foregroundMark x1="60313" y1="6660" x2="52969" y2="2018"/>
                        <a14:foregroundMark x1="52969" y1="2018" x2="37500" y2="14531"/>
                        <a14:foregroundMark x1="37500" y1="14531" x2="42188" y2="22200"/>
                        <a14:foregroundMark x1="42188" y1="22200" x2="40781" y2="37740"/>
                        <a14:foregroundMark x1="40781" y1="37740" x2="47031" y2="22805"/>
                        <a14:foregroundMark x1="47031" y1="22805" x2="41641" y2="32089"/>
                        <a14:foregroundMark x1="41641" y1="32089" x2="31563" y2="27245"/>
                        <a14:foregroundMark x1="31563" y1="27245" x2="51719" y2="31584"/>
                        <a14:foregroundMark x1="51719" y1="31584" x2="54219" y2="39051"/>
                        <a14:foregroundMark x1="54219" y1="39051" x2="47031" y2="47023"/>
                        <a14:foregroundMark x1="47031" y1="47023" x2="56953" y2="40767"/>
                        <a14:foregroundMark x1="56953" y1="40767" x2="56563" y2="42180"/>
                        <a14:foregroundMark x1="51953" y1="43693" x2="50859" y2="52674"/>
                        <a14:foregroundMark x1="50859" y1="52674" x2="54609" y2="45207"/>
                        <a14:foregroundMark x1="54609" y1="45207" x2="51563" y2="43794"/>
                        <a14:foregroundMark x1="59453" y1="45812" x2="59297" y2="46115"/>
                        <a14:foregroundMark x1="53203" y1="45610" x2="53984" y2="45812"/>
                        <a14:foregroundMark x1="57344" y1="33098" x2="57656" y2="33401"/>
                        <a14:foregroundMark x1="52422" y1="32896" x2="55078" y2="31584"/>
                        <a14:foregroundMark x1="57500" y1="33401" x2="55469" y2="39253"/>
                        <a14:foregroundMark x1="56563" y1="36327" x2="56563" y2="36327"/>
                        <a14:foregroundMark x1="53203" y1="33300" x2="53984" y2="32997"/>
                        <a14:foregroundMark x1="54063" y1="32291" x2="53125" y2="38143"/>
                        <a14:foregroundMark x1="55234" y1="33502" x2="53281" y2="40161"/>
                        <a14:foregroundMark x1="53281" y1="40161" x2="53281" y2="40262"/>
                        <a14:foregroundMark x1="50547" y1="17053" x2="48672" y2="35419"/>
                        <a14:foregroundMark x1="48672" y1="35419" x2="48750" y2="36226"/>
                        <a14:foregroundMark x1="51797" y1="22503" x2="50000" y2="35217"/>
                        <a14:foregroundMark x1="50000" y1="35217" x2="50078" y2="35721"/>
                        <a14:foregroundMark x1="47891" y1="23209" x2="50625" y2="32492"/>
                        <a14:foregroundMark x1="50625" y1="32492" x2="50625" y2="32492"/>
                        <a14:foregroundMark x1="36172" y1="20182" x2="43672" y2="35419"/>
                        <a14:foregroundMark x1="28750" y1="14733" x2="39141" y2="25227"/>
                        <a14:foregroundMark x1="40313" y1="23915" x2="41172" y2="29667"/>
                        <a14:foregroundMark x1="24375" y1="18971" x2="38281" y2="33300"/>
                        <a14:foregroundMark x1="38281" y1="33300" x2="38281" y2="33401"/>
                        <a14:foregroundMark x1="25078" y1="22704" x2="39609" y2="38244"/>
                        <a14:foregroundMark x1="26094" y1="25429" x2="38516" y2="40868"/>
                        <a14:foregroundMark x1="26094" y1="27346" x2="36563" y2="42583"/>
                        <a14:foregroundMark x1="25703" y1="28456" x2="33828" y2="43189"/>
                        <a14:foregroundMark x1="27969" y1="34712" x2="33906" y2="47023"/>
                        <a14:foregroundMark x1="28125" y1="39455" x2="33438" y2="47629"/>
                        <a14:foregroundMark x1="33438" y1="47629" x2="33438" y2="47629"/>
                        <a14:foregroundMark x1="27266" y1="40262" x2="29609" y2="43391"/>
                        <a14:foregroundMark x1="26328" y1="39354" x2="27813" y2="42281"/>
                        <a14:foregroundMark x1="38438" y1="40666" x2="36172" y2="47326"/>
                        <a14:foregroundMark x1="33125" y1="41372" x2="39141" y2="50050"/>
                        <a14:foregroundMark x1="33906" y1="40161" x2="38359" y2="49647"/>
                        <a14:foregroundMark x1="33516" y1="44299" x2="37734" y2="49142"/>
                        <a14:foregroundMark x1="60469" y1="43794" x2="57656" y2="48234"/>
                        <a14:foregroundMark x1="38438" y1="51160" x2="42422" y2="56811"/>
                        <a14:foregroundMark x1="42422" y1="56811" x2="45000" y2="52069"/>
                        <a14:foregroundMark x1="46406" y1="51261" x2="48047" y2="54188"/>
                        <a14:foregroundMark x1="43750" y1="49647" x2="45859" y2="54591"/>
                        <a14:foregroundMark x1="41719" y1="50151" x2="43438" y2="54490"/>
                        <a14:foregroundMark x1="38359" y1="52674" x2="42929" y2="57365"/>
                        <a14:foregroundMark x1="37266" y1="54591" x2="42086" y2="58871"/>
                        <a14:foregroundMark x1="25656" y1="83716" x2="33359" y2="88597"/>
                        <a14:foregroundMark x1="33359" y1="88597" x2="34214" y2="85591"/>
                        <a14:foregroundMark x1="26163" y1="80420" x2="25781" y2="83148"/>
                        <a14:foregroundMark x1="28953" y1="60476" x2="26827" y2="75673"/>
                        <a14:foregroundMark x1="25781" y1="83148" x2="31484" y2="83552"/>
                        <a14:foregroundMark x1="31484" y1="83552" x2="34609" y2="76488"/>
                        <a14:foregroundMark x1="32578" y1="61756" x2="33654" y2="69398"/>
                        <a14:foregroundMark x1="33118" y1="74027" x2="32031" y2="79213"/>
                        <a14:foregroundMark x1="32031" y1="79213" x2="31016" y2="81534"/>
                        <a14:foregroundMark x1="30156" y1="61453" x2="30391" y2="64985"/>
                        <a14:foregroundMark x1="27813" y1="79112" x2="27813" y2="82139"/>
                        <a14:foregroundMark x1="30547" y1="81534" x2="30547" y2="84359"/>
                        <a14:foregroundMark x1="29219" y1="59132" x2="29219" y2="59939"/>
                        <a14:foregroundMark x1="28828" y1="59031" x2="28828" y2="59637"/>
                        <a14:foregroundMark x1="28750" y1="59334" x2="28750" y2="60141"/>
                        <a14:foregroundMark x1="41326" y1="60226" x2="39319" y2="60141"/>
                        <a14:foregroundMark x1="46231" y1="79651" x2="45588" y2="81133"/>
                        <a14:foregroundMark x1="50858" y1="68988" x2="46912" y2="78081"/>
                        <a14:foregroundMark x1="64883" y1="96256" x2="65176" y2="96600"/>
                        <a14:foregroundMark x1="71041" y1="98083" x2="75078" y2="96065"/>
                        <a14:foregroundMark x1="69979" y1="98614" x2="71041" y2="98083"/>
                        <a14:foregroundMark x1="68878" y1="99165" x2="69680" y2="98764"/>
                        <a14:foregroundMark x1="75078" y1="96065" x2="78203" y2="89808"/>
                        <a14:foregroundMark x1="78203" y1="89808" x2="76528" y2="89255"/>
                        <a14:foregroundMark x1="61733" y1="71602" x2="61260" y2="70827"/>
                        <a14:foregroundMark x1="53818" y1="66892" x2="52344" y2="66700"/>
                        <a14:foregroundMark x1="57024" y1="67311" x2="56471" y2="67239"/>
                        <a14:foregroundMark x1="58802" y1="67543" x2="57373" y2="67357"/>
                        <a14:foregroundMark x1="46484" y1="87084" x2="47578" y2="87588"/>
                        <a14:foregroundMark x1="45156" y1="86377" x2="47188" y2="87286"/>
                        <a14:foregroundMark x1="49375" y1="87992" x2="50735" y2="88025"/>
                        <a14:foregroundMark x1="48594" y1="87286" x2="50313" y2="88799"/>
                        <a14:foregroundMark x1="53125" y1="66297" x2="50156" y2="69728"/>
                        <a14:foregroundMark x1="50909" y1="79129" x2="49143" y2="84532"/>
                        <a14:foregroundMark x1="52763" y1="73457" x2="51868" y2="76195"/>
                        <a14:foregroundMark x1="57109" y1="65893" x2="56624" y2="67569"/>
                        <a14:foregroundMark x1="52456" y1="72691" x2="52422" y2="72856"/>
                        <a14:foregroundMark x1="53359" y1="68315" x2="52904" y2="70522"/>
                        <a14:foregroundMark x1="52540" y1="72901" x2="52567" y2="75466"/>
                        <a14:foregroundMark x1="52500" y1="69122" x2="52517" y2="70760"/>
                        <a14:foregroundMark x1="57326" y1="74412" x2="57109" y2="75479"/>
                        <a14:foregroundMark x1="58672" y1="67810" x2="58311" y2="69579"/>
                        <a14:foregroundMark x1="48672" y1="87185" x2="50000" y2="88900"/>
                        <a14:foregroundMark x1="83473" y1="65666" x2="83076" y2="68228"/>
                        <a14:foregroundMark x1="68509" y1="83143" x2="67878" y2="82021"/>
                        <a14:foregroundMark x1="63583" y1="64985" x2="61328" y2="49243"/>
                        <a14:foregroundMark x1="64965" y1="74628" x2="63858" y2="66902"/>
                        <a14:foregroundMark x1="61328" y1="49243" x2="70026" y2="51843"/>
                        <a14:foregroundMark x1="71106" y1="50970" x2="71518" y2="49574"/>
                        <a14:foregroundMark x1="69297" y1="52069" x2="62266" y2="61958"/>
                        <a14:foregroundMark x1="61406" y1="45308" x2="59297" y2="54390"/>
                        <a14:foregroundMark x1="63828" y1="45711" x2="62187" y2="52775"/>
                        <a14:foregroundMark x1="62187" y1="52775" x2="62187" y2="52775"/>
                        <a14:foregroundMark x1="60938" y1="55499" x2="66172" y2="61958"/>
                        <a14:foregroundMark x1="66172" y1="61958" x2="66172" y2="61958"/>
                        <a14:foregroundMark x1="68047" y1="55903" x2="64609" y2="71241"/>
                        <a14:foregroundMark x1="64609" y1="71241" x2="64609" y2="73158"/>
                        <a14:foregroundMark x1="66016" y1="74470" x2="66117" y2="77731"/>
                        <a14:foregroundMark x1="68028" y1="82730" x2="71953" y2="84258"/>
                        <a14:foregroundMark x1="71953" y1="84258" x2="72746" y2="84293"/>
                        <a14:foregroundMark x1="69106" y1="84506" x2="67891" y2="83148"/>
                        <a14:foregroundMark x1="67500" y1="79112" x2="68750" y2="83148"/>
                        <a14:foregroundMark x1="73053" y1="79426" x2="74083" y2="80066"/>
                        <a14:foregroundMark x1="67188" y1="75782" x2="72750" y2="79238"/>
                        <a14:foregroundMark x1="65234" y1="74874" x2="65708" y2="77652"/>
                        <a14:foregroundMark x1="79239" y1="61177" x2="82852" y2="61927"/>
                        <a14:foregroundMark x1="88586" y1="56598" x2="85156" y2="51766"/>
                        <a14:foregroundMark x1="85156" y1="51766" x2="79219" y2="50656"/>
                        <a14:foregroundMark x1="79219" y1="50656" x2="75000" y2="46317"/>
                        <a14:foregroundMark x1="75000" y1="46317" x2="74480" y2="47436"/>
                        <a14:foregroundMark x1="79219" y1="52069" x2="84922" y2="56609"/>
                        <a14:foregroundMark x1="84922" y1="56609" x2="86719" y2="55298"/>
                        <a14:foregroundMark x1="76094" y1="48234" x2="79609" y2="52674"/>
                        <a14:foregroundMark x1="71875" y1="46519" x2="73115" y2="47613"/>
                        <a14:foregroundMark x1="85391" y1="52876" x2="83672" y2="60545"/>
                        <a14:foregroundMark x1="83672" y1="60545" x2="82109" y2="61857"/>
                        <a14:foregroundMark x1="79540" y1="58130" x2="79922" y2="60444"/>
                        <a14:foregroundMark x1="78896" y1="54231" x2="78809" y2="53704"/>
                        <a14:foregroundMark x1="78672" y1="52876" x2="78845" y2="53924"/>
                        <a14:foregroundMark x1="81250" y1="57619" x2="83359" y2="60848"/>
                        <a14:foregroundMark x1="84688" y1="59839" x2="87003" y2="58069"/>
                        <a14:foregroundMark x1="81004" y1="57126" x2="81406" y2="59031"/>
                        <a14:foregroundMark x1="86094" y1="56408" x2="86304" y2="58718"/>
                        <a14:foregroundMark x1="74531" y1="48234" x2="74531" y2="48234"/>
                        <a14:foregroundMark x1="77656" y1="60141" x2="77656" y2="60141"/>
                        <a14:foregroundMark x1="77656" y1="60141" x2="77656" y2="60141"/>
                        <a14:foregroundMark x1="77969" y1="59839" x2="77969" y2="59839"/>
                        <a14:foregroundMark x1="77891" y1="59738" x2="77891" y2="59738"/>
                        <a14:foregroundMark x1="77891" y1="59738" x2="77891" y2="59738"/>
                        <a14:foregroundMark x1="77891" y1="59738" x2="77891" y2="59738"/>
                        <a14:foregroundMark x1="77813" y1="59738" x2="77813" y2="59738"/>
                        <a14:foregroundMark x1="77813" y1="59738" x2="77813" y2="59738"/>
                        <a14:foregroundMark x1="77656" y1="59738" x2="77656" y2="59738"/>
                        <a14:foregroundMark x1="77656" y1="59738" x2="77656" y2="59738"/>
                        <a14:foregroundMark x1="77656" y1="59738" x2="78125" y2="61150"/>
                        <a14:foregroundMark x1="77969" y1="59637" x2="77031" y2="59031"/>
                        <a14:foregroundMark x1="77578" y1="60242" x2="77031" y2="60141"/>
                        <a14:foregroundMark x1="76953" y1="59435" x2="77813" y2="60242"/>
                        <a14:foregroundMark x1="76563" y1="60444" x2="79219" y2="60949"/>
                        <a14:foregroundMark x1="78516" y1="62765" x2="80938" y2="64178"/>
                        <a14:foregroundMark x1="81953" y1="64682" x2="82266" y2="64178"/>
                        <a14:foregroundMark x1="81094" y1="64480" x2="81094" y2="64480"/>
                        <a14:foregroundMark x1="92420" y1="67842" x2="92656" y2="67205"/>
                        <a14:foregroundMark x1="92656" y1="67205" x2="92146" y2="67802"/>
                        <a14:foregroundMark x1="93906" y1="71544" x2="94062" y2="71218"/>
                        <a14:foregroundMark x1="89609" y1="72957" x2="89609" y2="72957"/>
                        <a14:foregroundMark x1="88672" y1="72755" x2="87891" y2="72654"/>
                        <a14:foregroundMark x1="90078" y1="72553" x2="89375" y2="72755"/>
                        <a14:foregroundMark x1="91016" y1="71544" x2="90234" y2="73158"/>
                        <a14:backgroundMark x1="47151" y1="59490" x2="61835" y2="61544"/>
                        <a14:backgroundMark x1="60734" y1="55712" x2="59766" y2="54692"/>
                        <a14:backgroundMark x1="76200" y1="46539" x2="81172" y2="46216"/>
                        <a14:backgroundMark x1="81172" y1="46216" x2="93438" y2="54289"/>
                        <a14:backgroundMark x1="93438" y1="54289" x2="93845" y2="69124"/>
                        <a14:backgroundMark x1="86583" y1="81183" x2="82266" y2="86983"/>
                        <a14:backgroundMark x1="30360" y1="88537" x2="14844" y2="89001"/>
                        <a14:backgroundMark x1="36675" y1="88348" x2="33466" y2="88444"/>
                        <a14:backgroundMark x1="40941" y1="88220" x2="39365" y2="88267"/>
                        <a14:backgroundMark x1="45860" y1="88073" x2="41049" y2="88217"/>
                        <a14:backgroundMark x1="49190" y1="87973" x2="47300" y2="88030"/>
                        <a14:backgroundMark x1="56983" y1="87740" x2="53642" y2="87840"/>
                        <a14:backgroundMark x1="82266" y1="86983" x2="78322" y2="87101"/>
                        <a14:backgroundMark x1="14844" y1="89001" x2="13669" y2="83643"/>
                        <a14:backgroundMark x1="33109" y1="89516" x2="33594" y2="90111"/>
                        <a14:backgroundMark x1="32900" y1="89260" x2="33106" y2="89512"/>
                        <a14:backgroundMark x1="81821" y1="85085" x2="82969" y2="84965"/>
                        <a14:backgroundMark x1="80552" y1="85217" x2="80914" y2="85179"/>
                        <a14:backgroundMark x1="46859" y1="88729" x2="49125" y2="88493"/>
                        <a14:backgroundMark x1="33594" y1="90111" x2="46425" y2="88774"/>
                        <a14:backgroundMark x1="82969" y1="84965" x2="85217" y2="78204"/>
                        <a14:backgroundMark x1="84957" y1="50371" x2="84844" y2="49546"/>
                        <a14:backgroundMark x1="87734" y1="70636" x2="86485" y2="61522"/>
                        <a14:backgroundMark x1="49585" y1="52098" x2="48554" y2="52173"/>
                        <a14:backgroundMark x1="53619" y1="51806" x2="52298" y2="51902"/>
                        <a14:backgroundMark x1="58593" y1="51445" x2="58196" y2="51474"/>
                        <a14:backgroundMark x1="73135" y1="50393" x2="71074" y2="50542"/>
                        <a14:backgroundMark x1="84844" y1="49546" x2="81745" y2="49770"/>
                        <a14:backgroundMark x1="71114" y1="50875" x2="69230" y2="52004"/>
                        <a14:backgroundMark x1="72863" y1="49826" x2="71172" y2="50840"/>
                        <a14:backgroundMark x1="80814" y1="86556" x2="89219" y2="93239"/>
                        <a14:backgroundMark x1="65073" y1="74039" x2="65640" y2="74490"/>
                        <a14:backgroundMark x1="64219" y1="73360" x2="64638" y2="73694"/>
                        <a14:backgroundMark x1="89219" y1="93239" x2="96172" y2="79919"/>
                        <a14:backgroundMark x1="89972" y1="68053" x2="86536" y2="61476"/>
                        <a14:backgroundMark x1="96172" y1="79919" x2="93868" y2="75510"/>
                        <a14:backgroundMark x1="71626" y1="49118" x2="71250" y2="49041"/>
                        <a14:backgroundMark x1="71519" y1="49096" x2="71678" y2="49129"/>
                        <a14:backgroundMark x1="71250" y1="49041" x2="70625" y2="49344"/>
                        <a14:backgroundMark x1="57545" y1="41029" x2="57969" y2="40464"/>
                        <a14:backgroundMark x1="54957" y1="44474" x2="56651" y2="42219"/>
                        <a14:backgroundMark x1="48820" y1="52647" x2="49653" y2="51539"/>
                        <a14:backgroundMark x1="57284" y1="39390" x2="57020" y2="38977"/>
                        <a14:backgroundMark x1="57969" y1="40464" x2="57406" y2="39582"/>
                        <a14:backgroundMark x1="44446" y1="24404" x2="43353" y2="24096"/>
                        <a14:backgroundMark x1="45673" y1="57552" x2="48672" y2="54793"/>
                        <a14:backgroundMark x1="48672" y1="54793" x2="48672" y2="54591"/>
                        <a14:backgroundMark x1="47403" y1="87866" x2="47854" y2="88214"/>
                        <a14:backgroundMark x1="52802" y1="89524" x2="54559" y2="89350"/>
                        <a14:backgroundMark x1="49922" y1="89808" x2="52700" y2="89534"/>
                        <a14:backgroundMark x1="61475" y1="71954" x2="60441" y2="71368"/>
                        <a14:backgroundMark x1="37578" y1="88496" x2="47422" y2="90313"/>
                        <a14:backgroundMark x1="47422" y1="90313" x2="47954" y2="88758"/>
                        <a14:backgroundMark x1="52590" y1="64635" x2="52656" y2="63471"/>
                        <a14:backgroundMark x1="52656" y1="63471" x2="46842" y2="59835"/>
                        <a14:backgroundMark x1="10033" y1="26416" x2="10561" y2="25011"/>
                        <a14:backgroundMark x1="20692" y1="28636" x2="21186" y2="28858"/>
                        <a14:backgroundMark x1="14165" y1="25703" x2="14653" y2="25922"/>
                        <a14:backgroundMark x1="22098" y1="30225" x2="22420" y2="31044"/>
                        <a14:backgroundMark x1="24375" y1="36024" x2="24453" y2="36630"/>
                        <a14:backgroundMark x1="12816" y1="20871" x2="12344" y2="10293"/>
                        <a14:backgroundMark x1="12344" y1="10293" x2="23029" y2="19826"/>
                        <a14:backgroundMark x1="38359" y1="33502" x2="38145" y2="34478"/>
                        <a14:backgroundMark x1="15362" y1="84516" x2="15469" y2="85671"/>
                        <a14:backgroundMark x1="15277" y1="83593" x2="15355" y2="84437"/>
                        <a14:backgroundMark x1="15469" y1="85671" x2="27813" y2="90515"/>
                        <a14:backgroundMark x1="27813" y1="90515" x2="28796" y2="87546"/>
                        <a14:backgroundMark x1="23905" y1="29157" x2="23594" y2="28658"/>
                        <a14:backgroundMark x1="27558" y1="35008" x2="27345" y2="34666"/>
                        <a14:backgroundMark x1="23594" y1="28658" x2="22742" y2="28470"/>
                        <a14:backgroundMark x1="22031" y1="23613" x2="17408" y2="25427"/>
                        <a14:backgroundMark x1="15859" y1="26034" x2="15855" y2="26523"/>
                        <a14:backgroundMark x1="19483" y1="57010" x2="19231" y2="57559"/>
                        <a14:backgroundMark x1="18854" y1="77963" x2="26326" y2="67329"/>
                        <a14:backgroundMark x1="26359" y1="67125" x2="18750" y2="68416"/>
                        <a14:backgroundMark x1="18750" y1="68416" x2="23281" y2="62765"/>
                        <a14:backgroundMark x1="23281" y1="62765" x2="25398" y2="73033"/>
                        <a14:backgroundMark x1="25280" y1="83404" x2="18516" y2="85166"/>
                        <a14:backgroundMark x1="18516" y1="85166" x2="24453" y2="75782"/>
                        <a14:backgroundMark x1="24453" y1="75782" x2="23414" y2="58430"/>
                        <a14:backgroundMark x1="22644" y1="58152" x2="22422" y2="58829"/>
                        <a14:backgroundMark x1="20547" y1="58426" x2="21016" y2="58224"/>
                        <a14:backgroundMark x1="24609" y1="59738" x2="25859" y2="60242"/>
                        <a14:backgroundMark x1="2043" y1="48424" x2="2031" y2="50050"/>
                        <a14:backgroundMark x1="11619" y1="82914" x2="12188" y2="84864"/>
                        <a14:backgroundMark x1="2031" y1="50050" x2="3891" y2="56424"/>
                        <a14:backgroundMark x1="12188" y1="84864" x2="12553" y2="83247"/>
                        <a14:backgroundMark x1="1067" y1="38803" x2="469" y2="38648"/>
                        <a14:backgroundMark x1="3035" y1="69361" x2="2884" y2="70100"/>
                        <a14:backgroundMark x1="3664" y1="43756" x2="8782" y2="48651"/>
                        <a14:backgroundMark x1="1172" y1="41372" x2="1483" y2="41670"/>
                        <a14:backgroundMark x1="82031" y1="17861" x2="82031" y2="17861"/>
                        <a14:backgroundMark x1="14922" y1="19173" x2="6797" y2="21594"/>
                        <a14:backgroundMark x1="6797" y1="21594" x2="1953" y2="29263"/>
                        <a14:backgroundMark x1="1953" y1="29263" x2="11792" y2="39870"/>
                        <a14:backgroundMark x1="19995" y1="25778" x2="15391" y2="21695"/>
                        <a14:backgroundMark x1="22462" y1="27967" x2="22184" y2="27721"/>
                        <a14:backgroundMark x1="23919" y1="29260" x2="22541" y2="28038"/>
                        <a14:backgroundMark x1="15391" y1="21695" x2="11563" y2="20383"/>
                        <a14:backgroundMark x1="13438" y1="21594" x2="7109" y2="23209"/>
                        <a14:backgroundMark x1="7109" y1="23209" x2="5108" y2="45978"/>
                        <a14:backgroundMark x1="7574" y1="47772" x2="11929" y2="50310"/>
                        <a14:backgroundMark x1="16631" y1="26809" x2="15313" y2="20383"/>
                        <a14:backgroundMark x1="15313" y1="20383" x2="15313" y2="20383"/>
                        <a14:backgroundMark x1="13105" y1="29776" x2="9297" y2="32392"/>
                        <a14:backgroundMark x1="9297" y1="32392" x2="8956" y2="48777"/>
                        <a14:backgroundMark x1="14688" y1="23007" x2="3125" y2="36327"/>
                        <a14:backgroundMark x1="3125" y1="36327" x2="6285" y2="46834"/>
                        <a14:backgroundMark x1="9155" y1="48922" x2="11330" y2="49277"/>
                        <a14:backgroundMark x1="16641" y1="26842" x2="14609" y2="23310"/>
                        <a14:backgroundMark x1="13047" y1="28052" x2="12656" y2="29465"/>
                        <a14:backgroundMark x1="11797" y1="34511" x2="9922" y2="41877"/>
                        <a14:backgroundMark x1="12285" y1="35626" x2="10703" y2="41271"/>
                        <a14:backgroundMark x1="13248" y1="32190" x2="12536" y2="34729"/>
                        <a14:backgroundMark x1="13125" y1="33199" x2="13073" y2="34211"/>
                        <a14:backgroundMark x1="10938" y1="33502" x2="11443" y2="41429"/>
                        <a14:backgroundMark x1="7891" y1="36932" x2="7969" y2="45711"/>
                        <a14:backgroundMark x1="3594" y1="38749" x2="313" y2="41473"/>
                        <a14:backgroundMark x1="9922" y1="41372" x2="10740" y2="50075"/>
                        <a14:backgroundMark x1="12709" y1="47005" x2="12849" y2="49217"/>
                        <a14:backgroundMark x1="12351" y1="41304" x2="12594" y2="45162"/>
                        <a14:backgroundMark x1="13665" y1="42782" x2="13672" y2="43391"/>
                        <a14:backgroundMark x1="13643" y1="40684" x2="13656" y2="41861"/>
                        <a14:backgroundMark x1="13594" y1="36226" x2="13613" y2="37941"/>
                        <a14:backgroundMark x1="13672" y1="43391" x2="12812" y2="44803"/>
                        <a14:backgroundMark x1="12893" y1="46946" x2="12734" y2="48739"/>
                        <a14:backgroundMark x1="13203" y1="48638" x2="13516" y2="50757"/>
                        <a14:backgroundMark x1="12969" y1="44702" x2="12861" y2="45188"/>
                        <a14:backgroundMark x1="27777" y1="59232" x2="22578" y2="58325"/>
                        <a14:backgroundMark x1="22578" y1="58325" x2="19425" y2="56311"/>
                        <a14:backgroundMark x1="12031" y1="50959" x2="15703" y2="53179"/>
                        <a14:backgroundMark x1="15859" y1="52674" x2="15234" y2="52775"/>
                        <a14:backgroundMark x1="16563" y1="24218" x2="12344" y2="30272"/>
                        <a14:backgroundMark x1="12344" y1="30272" x2="19141" y2="28254"/>
                        <a14:backgroundMark x1="19141" y1="28254" x2="20313" y2="40767"/>
                        <a14:backgroundMark x1="20313" y1="40767" x2="31797" y2="51867"/>
                        <a14:backgroundMark x1="31797" y1="51867" x2="34936" y2="52086"/>
                        <a14:backgroundMark x1="20156" y1="26236" x2="14844" y2="34208"/>
                        <a14:backgroundMark x1="14844" y1="34208" x2="20625" y2="44702"/>
                        <a14:backgroundMark x1="20625" y1="44702" x2="26172" y2="47629"/>
                        <a14:backgroundMark x1="26172" y1="47629" x2="26719" y2="52170"/>
                        <a14:backgroundMark x1="35438" y1="56173" x2="30538" y2="57440"/>
                        <a14:backgroundMark x1="29383" y1="57295" x2="16797" y2="48436"/>
                        <a14:backgroundMark x1="16797" y1="48436" x2="16406" y2="47225"/>
                        <a14:backgroundMark x1="15313" y1="53078" x2="19766" y2="55499"/>
                        <a14:backgroundMark x1="19844" y1="56004" x2="15859" y2="70938"/>
                        <a14:backgroundMark x1="15859" y1="70938" x2="17422" y2="73663"/>
                        <a14:backgroundMark x1="16563" y1="71241" x2="16641" y2="72250"/>
                        <a14:backgroundMark x1="15703" y1="71645" x2="16719" y2="72856"/>
                        <a14:backgroundMark x1="31585" y1="49492" x2="35493" y2="56618"/>
                        <a14:backgroundMark x1="34859" y1="57315" x2="34682" y2="58239"/>
                        <a14:backgroundMark x1="35297" y1="55025" x2="34943" y2="56873"/>
                        <a14:backgroundMark x1="34397" y1="57924" x2="34141" y2="51060"/>
                        <a14:backgroundMark x1="34141" y1="51060" x2="26406" y2="56811"/>
                        <a14:backgroundMark x1="26406" y1="56811" x2="19063" y2="44702"/>
                        <a14:backgroundMark x1="19063" y1="44702" x2="15469" y2="32392"/>
                        <a14:backgroundMark x1="15469" y1="32392" x2="15078" y2="36226"/>
                        <a14:backgroundMark x1="19688" y1="25631" x2="20078" y2="43088"/>
                        <a14:backgroundMark x1="20078" y1="43088" x2="28906" y2="48133"/>
                        <a14:backgroundMark x1="28906" y1="48133" x2="29287" y2="47279"/>
                        <a14:backgroundMark x1="12031" y1="27649" x2="23787" y2="28276"/>
                        <a14:backgroundMark x1="25225" y1="38954" x2="20859" y2="46821"/>
                        <a14:backgroundMark x1="20859" y1="46821" x2="21328" y2="48537"/>
                        <a14:backgroundMark x1="12656" y1="31584" x2="23750" y2="35923"/>
                        <a14:backgroundMark x1="23750" y1="35923" x2="17500" y2="43895"/>
                        <a14:backgroundMark x1="17500" y1="43895" x2="18359" y2="55197"/>
                        <a14:backgroundMark x1="18359" y1="55197" x2="21172" y2="57619"/>
                        <a14:backgroundMark x1="14844" y1="38850" x2="15625" y2="46821"/>
                        <a14:backgroundMark x1="15625" y1="46821" x2="18359" y2="48133"/>
                        <a14:backgroundMark x1="13516" y1="38951" x2="13750" y2="45308"/>
                        <a14:backgroundMark x1="17813" y1="35822" x2="20469" y2="38850"/>
                        <a14:backgroundMark x1="11875" y1="37740" x2="19609" y2="41372"/>
                        <a14:backgroundMark x1="23125" y1="37235" x2="25547" y2="45308"/>
                        <a14:backgroundMark x1="14531" y1="40969" x2="26484" y2="54390"/>
                        <a14:backgroundMark x1="21719" y1="45812" x2="33222" y2="57777"/>
                        <a14:backgroundMark x1="17734" y1="50252" x2="26719" y2="61958"/>
                        <a14:backgroundMark x1="12578" y1="44803" x2="23047" y2="54692"/>
                        <a14:backgroundMark x1="23438" y1="56408" x2="27626" y2="59335"/>
                        <a14:backgroundMark x1="32188" y1="51261" x2="35214" y2="54349"/>
                        <a14:backgroundMark x1="9766" y1="45207" x2="19609" y2="55197"/>
                        <a14:backgroundMark x1="17109" y1="74268" x2="18203" y2="77497"/>
                        <a14:backgroundMark x1="17813" y1="78002" x2="18203" y2="78002"/>
                        <a14:backgroundMark x1="23828" y1="31382" x2="24688" y2="35419"/>
                        <a14:backgroundMark x1="23125" y1="30272" x2="22500" y2="33098"/>
                        <a14:backgroundMark x1="24609" y1="35015" x2="24063" y2="38648"/>
                        <a14:backgroundMark x1="33125" y1="49546" x2="35703" y2="56609"/>
                        <a14:backgroundMark x1="35703" y1="56609" x2="35632" y2="58444"/>
                        <a14:backgroundMark x1="33594" y1="50050" x2="36875" y2="56105"/>
                        <a14:backgroundMark x1="36875" y1="56105" x2="36875" y2="56105"/>
                        <a14:backgroundMark x1="34844" y1="50252" x2="36953" y2="52674"/>
                        <a14:backgroundMark x1="36797" y1="55701" x2="36797" y2="57518"/>
                        <a14:backgroundMark x1="36875" y1="56509" x2="36950" y2="58728"/>
                        <a14:backgroundMark x1="6719" y1="31786" x2="3516" y2="66700"/>
                        <a14:backgroundMark x1="3516" y1="66700" x2="15781" y2="90616"/>
                        <a14:backgroundMark x1="15781" y1="90616" x2="14141" y2="56912"/>
                        <a14:backgroundMark x1="14141" y1="56912" x2="3750" y2="35419"/>
                        <a14:backgroundMark x1="4297" y1="48739" x2="6484" y2="63370"/>
                        <a14:backgroundMark x1="6484" y1="63370" x2="13047" y2="60545"/>
                        <a14:backgroundMark x1="13047" y1="60545" x2="16875" y2="74369"/>
                        <a14:backgroundMark x1="16875" y1="74369" x2="17578" y2="67911"/>
                        <a14:backgroundMark x1="1250" y1="42381" x2="22656" y2="71847"/>
                        <a14:backgroundMark x1="16328" y1="52674" x2="17813" y2="63875"/>
                        <a14:backgroundMark x1="17813" y1="63875" x2="7969" y2="79818"/>
                        <a14:backgroundMark x1="7969" y1="79818" x2="7656" y2="78204"/>
                        <a14:backgroundMark x1="7578" y1="56912" x2="6953" y2="75782"/>
                        <a14:backgroundMark x1="6953" y1="75782" x2="6797" y2="66700"/>
                        <a14:backgroundMark x1="5703" y1="64379" x2="4922" y2="73259"/>
                        <a14:backgroundMark x1="4922" y1="73259" x2="4922" y2="73259"/>
                        <a14:backgroundMark x1="44576" y1="61261" x2="45938" y2="61352"/>
                        <a14:backgroundMark x1="58438" y1="50050" x2="58948" y2="49918"/>
                        <a14:backgroundMark x1="2969" y1="41271" x2="8906" y2="47931"/>
                        <a14:backgroundMark x1="8906" y1="47931" x2="16250" y2="80020"/>
                        <a14:backgroundMark x1="16250" y1="80020" x2="15234" y2="83047"/>
                        <a14:backgroundMark x1="28403" y1="60141" x2="23672" y2="87286"/>
                        <a14:backgroundMark x1="28828" y1="58930" x2="36250" y2="60040"/>
                        <a14:backgroundMark x1="36250" y1="60040" x2="29453" y2="58527"/>
                        <a14:backgroundMark x1="29453" y1="58527" x2="36397" y2="58889"/>
                        <a14:backgroundMark x1="56719" y1="95762" x2="56719" y2="95762"/>
                        <a14:backgroundMark x1="36719" y1="59637" x2="35469" y2="87286"/>
                        <a14:backgroundMark x1="99688" y1="93744" x2="99688" y2="93744"/>
                        <a14:backgroundMark x1="49206" y1="68696" x2="46484" y2="72149"/>
                        <a14:backgroundMark x1="46484" y1="72149" x2="44219" y2="79213"/>
                        <a14:backgroundMark x1="44219" y1="79213" x2="44375" y2="86781"/>
                        <a14:backgroundMark x1="49375" y1="69324" x2="50938" y2="66902"/>
                        <a14:backgroundMark x1="50156" y1="62563" x2="37969" y2="80222"/>
                        <a14:backgroundMark x1="48828" y1="57518" x2="23359" y2="80928"/>
                        <a14:backgroundMark x1="37969" y1="57820" x2="38281" y2="91726"/>
                        <a14:backgroundMark x1="41094" y1="72250" x2="42266" y2="89707"/>
                        <a14:backgroundMark x1="39766" y1="83249" x2="39531" y2="86882"/>
                        <a14:backgroundMark x1="49141" y1="59839" x2="43438" y2="67407"/>
                        <a14:backgroundMark x1="43438" y1="67407" x2="43438" y2="67407"/>
                        <a14:backgroundMark x1="44141" y1="58123" x2="39844" y2="65792"/>
                        <a14:backgroundMark x1="70554" y1="87002" x2="71328" y2="87689"/>
                        <a14:backgroundMark x1="71328" y1="87689" x2="75396" y2="88013"/>
                        <a14:backgroundMark x1="75287" y1="87704" x2="74531" y2="87487"/>
                        <a14:backgroundMark x1="71172" y1="86983" x2="71172" y2="86983"/>
                        <a14:backgroundMark x1="75000" y1="87084" x2="75000" y2="87084"/>
                        <a14:backgroundMark x1="74609" y1="87286" x2="74609" y2="87286"/>
                        <a14:backgroundMark x1="76719" y1="86579" x2="75781" y2="87286"/>
                        <a14:backgroundMark x1="81641" y1="64077" x2="81641" y2="64077"/>
                        <a14:backgroundMark x1="81563" y1="64279" x2="81563" y2="64279"/>
                        <a14:backgroundMark x1="64766" y1="78103" x2="66797" y2="84864"/>
                        <a14:backgroundMark x1="66797" y1="84864" x2="71328" y2="87790"/>
                        <a14:backgroundMark x1="65625" y1="77901" x2="66953" y2="84157"/>
                        <a14:backgroundMark x1="65234" y1="78204" x2="65000" y2="77397"/>
                        <a14:backgroundMark x1="65000" y1="77397" x2="49453" y2="77699"/>
                        <a14:backgroundMark x1="49453" y1="77699" x2="46797" y2="80323"/>
                        <a14:backgroundMark x1="60234" y1="65994" x2="58750" y2="89304"/>
                        <a14:backgroundMark x1="58750" y1="89304" x2="42656" y2="83451"/>
                        <a14:backgroundMark x1="55625" y1="63774" x2="51563" y2="91625"/>
                        <a14:backgroundMark x1="56094" y1="67911" x2="68281" y2="96771"/>
                        <a14:backgroundMark x1="68281" y1="96771" x2="68672" y2="98991"/>
                        <a14:backgroundMark x1="60234" y1="79314" x2="70938" y2="98083"/>
                        <a14:backgroundMark x1="70938" y1="98083" x2="70938" y2="98083"/>
                        <a14:backgroundMark x1="60156" y1="79314" x2="71406" y2="94854"/>
                        <a14:backgroundMark x1="63828" y1="81837" x2="73281" y2="94753"/>
                        <a14:backgroundMark x1="73281" y1="94753" x2="73281" y2="94753"/>
                        <a14:backgroundMark x1="72109" y1="89909" x2="72109" y2="89909"/>
                        <a14:backgroundMark x1="72188" y1="89606" x2="70703" y2="89606"/>
                        <a14:backgroundMark x1="58281" y1="79617" x2="61953" y2="96266"/>
                        <a14:backgroundMark x1="57969" y1="69728" x2="67578" y2="99596"/>
                        <a14:backgroundMark x1="53047" y1="70434" x2="64766" y2="99697"/>
                        <a14:backgroundMark x1="62266" y1="65691" x2="62266" y2="65691"/>
                        <a14:backgroundMark x1="62266" y1="65691" x2="62266" y2="65691"/>
                        <a14:backgroundMark x1="62422" y1="65792" x2="62422" y2="65792"/>
                        <a14:backgroundMark x1="62422" y1="65792" x2="62422" y2="65792"/>
                        <a14:backgroundMark x1="62422" y1="64884" x2="61797" y2="67407"/>
                        <a14:backgroundMark x1="62656" y1="64985" x2="62656" y2="66902"/>
                        <a14:backgroundMark x1="63594" y1="65288" x2="60547" y2="65288"/>
                        <a14:backgroundMark x1="61094" y1="71847" x2="62500" y2="77800"/>
                        <a14:backgroundMark x1="62109" y1="71948" x2="62813" y2="78204"/>
                        <a14:backgroundMark x1="61094" y1="84763" x2="61406" y2="89909"/>
                        <a14:backgroundMark x1="63125" y1="90010" x2="63125" y2="94450"/>
                        <a14:backgroundMark x1="73831" y1="50909" x2="76133" y2="55991"/>
                        <a14:backgroundMark x1="78394" y1="64497" x2="78203" y2="69627"/>
                        <a14:backgroundMark x1="78203" y1="69627" x2="80695" y2="74788"/>
                        <a14:backgroundMark x1="88247" y1="84351" x2="93672" y2="89606"/>
                        <a14:backgroundMark x1="83004" y1="79272" x2="86105" y2="82276"/>
                        <a14:backgroundMark x1="93672" y1="89606" x2="97500" y2="90313"/>
                        <a14:backgroundMark x1="81776" y1="65248" x2="78203" y2="68920"/>
                        <a14:backgroundMark x1="82523" y1="64480" x2="82003" y2="65015"/>
                        <a14:backgroundMark x1="83381" y1="63598" x2="82523" y2="64480"/>
                        <a14:backgroundMark x1="78203" y1="68920" x2="78203" y2="68920"/>
                        <a14:backgroundMark x1="72422" y1="48335" x2="77969" y2="55197"/>
                        <a14:backgroundMark x1="77969" y1="55197" x2="77930" y2="59154"/>
                        <a14:backgroundMark x1="78125" y1="55802" x2="78984" y2="57316"/>
                        <a14:backgroundMark x1="78359" y1="55701" x2="79375" y2="57316"/>
                        <a14:backgroundMark x1="78516" y1="54995" x2="79844" y2="57921"/>
                        <a14:backgroundMark x1="79844" y1="56710" x2="79844" y2="56710"/>
                        <a14:backgroundMark x1="79844" y1="56710" x2="79844" y2="56710"/>
                        <a14:backgroundMark x1="79688" y1="56004" x2="79688" y2="56004"/>
                        <a14:backgroundMark x1="73097" y1="48234" x2="75078" y2="50050"/>
                        <a14:backgroundMark x1="72656" y1="47830" x2="73097" y2="48234"/>
                        <a14:backgroundMark x1="75234" y1="49344" x2="75234" y2="49344"/>
                        <a14:backgroundMark x1="75234" y1="49344" x2="75234" y2="49344"/>
                        <a14:backgroundMark x1="82340" y1="64480" x2="81797" y2="64985"/>
                        <a14:backgroundMark x1="90156" y1="57215" x2="82340" y2="64480"/>
                        <a14:backgroundMark x1="73359" y1="52270" x2="74219" y2="61453"/>
                        <a14:backgroundMark x1="74219" y1="61453" x2="78516" y2="65187"/>
                        <a14:backgroundMark x1="72656" y1="52472" x2="73516" y2="69021"/>
                        <a14:backgroundMark x1="71563" y1="51968" x2="73594" y2="71948"/>
                        <a14:backgroundMark x1="73594" y1="71948" x2="73594" y2="71948"/>
                        <a14:backgroundMark x1="71328" y1="50959" x2="72109" y2="75883"/>
                        <a14:backgroundMark x1="75779" y1="61885" x2="75938" y2="65288"/>
                        <a14:backgroundMark x1="75547" y1="56912" x2="75777" y2="61845"/>
                        <a14:backgroundMark x1="82109" y1="76387" x2="81016" y2="85570"/>
                        <a14:backgroundMark x1="81016" y1="85570" x2="74766" y2="88093"/>
                        <a14:backgroundMark x1="74766" y1="88093" x2="71875" y2="81837"/>
                        <a14:backgroundMark x1="71875" y1="81837" x2="75391" y2="73259"/>
                        <a14:backgroundMark x1="75391" y1="73259" x2="80547" y2="69021"/>
                        <a14:backgroundMark x1="80547" y1="69021" x2="85703" y2="70737"/>
                        <a14:backgroundMark x1="84766" y1="69627" x2="78516" y2="74571"/>
                        <a14:backgroundMark x1="78516" y1="74571" x2="79297" y2="73360"/>
                        <a14:backgroundMark x1="82500" y1="71948" x2="78672" y2="78002"/>
                        <a14:backgroundMark x1="78672" y1="78002" x2="79297" y2="78305"/>
                        <a14:backgroundMark x1="80156" y1="77397" x2="75703" y2="82341"/>
                        <a14:backgroundMark x1="75703" y1="82341" x2="75859" y2="80928"/>
                        <a14:backgroundMark x1="77109" y1="76993" x2="74219" y2="83047"/>
                        <a14:backgroundMark x1="74219" y1="83047" x2="79609" y2="84763"/>
                        <a14:backgroundMark x1="79609" y1="84763" x2="81094" y2="84057"/>
                        <a14:backgroundMark x1="80781" y1="80928" x2="80703" y2="84359"/>
                        <a14:backgroundMark x1="80938" y1="77901" x2="74375" y2="89304"/>
                        <a14:backgroundMark x1="90107" y1="70504" x2="89375" y2="70131"/>
                        <a14:backgroundMark x1="89375" y1="70131" x2="89350" y2="70342"/>
                        <a14:backgroundMark x1="92303" y1="78066" x2="92109" y2="80323"/>
                        <a14:backgroundMark x1="91586" y1="69245" x2="92813" y2="69425"/>
                        <a14:backgroundMark x1="89375" y1="68920" x2="90783" y2="69127"/>
                        <a14:backgroundMark x1="88709" y1="83551" x2="88438" y2="84359"/>
                        <a14:backgroundMark x1="90703" y1="68517" x2="75078" y2="74470"/>
                        <a14:backgroundMark x1="75078" y1="74470" x2="83672" y2="78507"/>
                        <a14:backgroundMark x1="83672" y1="78507" x2="84453" y2="82240"/>
                        <a14:backgroundMark x1="83594" y1="68718" x2="88203" y2="96973"/>
                        <a14:backgroundMark x1="89403" y1="82279" x2="92188" y2="91826"/>
                        <a14:backgroundMark x1="86094" y1="70938" x2="87609" y2="76132"/>
                        <a14:backgroundMark x1="85703" y1="70838" x2="87514" y2="76775"/>
                        <a14:backgroundMark x1="82188" y1="73865" x2="85859" y2="86075"/>
                        <a14:backgroundMark x1="96250" y1="74773" x2="90313" y2="77800"/>
                        <a14:backgroundMark x1="90313" y1="77800" x2="85234" y2="84057"/>
                        <a14:backgroundMark x1="85234" y1="84057" x2="86250" y2="72553"/>
                        <a14:backgroundMark x1="89956" y1="70502" x2="92813" y2="68920"/>
                        <a14:backgroundMark x1="88103" y1="71527" x2="89738" y2="70622"/>
                        <a14:backgroundMark x1="86250" y1="72553" x2="87518" y2="71851"/>
                        <a14:backgroundMark x1="92813" y1="68920" x2="92109" y2="70737"/>
                        <a14:backgroundMark x1="91110" y1="73790" x2="87578" y2="80525"/>
                        <a14:backgroundMark x1="92500" y1="71140" x2="91939" y2="72210"/>
                        <a14:backgroundMark x1="94375" y1="72351" x2="86094" y2="83350"/>
                        <a14:backgroundMark x1="91797" y1="75277" x2="87109" y2="86781"/>
                        <a14:backgroundMark x1="90547" y1="80020" x2="88359" y2="86781"/>
                      </a14:backgroundRemoval>
                    </a14:imgEffect>
                  </a14:imgLayer>
                </a14:imgProps>
              </a:ext>
              <a:ext uri="{28A0092B-C50C-407E-A947-70E740481C1C}">
                <a14:useLocalDpi xmlns:a14="http://schemas.microsoft.com/office/drawing/2010/main" val="0"/>
              </a:ext>
            </a:extLst>
          </a:blip>
          <a:srcRect l="87247" t="68337" r="7109" b="24034"/>
          <a:stretch/>
        </p:blipFill>
        <p:spPr>
          <a:xfrm>
            <a:off x="9445971" y="4682063"/>
            <a:ext cx="499890" cy="523220"/>
          </a:xfrm>
          <a:prstGeom prst="rect">
            <a:avLst/>
          </a:prstGeom>
        </p:spPr>
      </p:pic>
      <p:cxnSp>
        <p:nvCxnSpPr>
          <p:cNvPr id="32" name="Connector: Elbow 31">
            <a:extLst>
              <a:ext uri="{FF2B5EF4-FFF2-40B4-BE49-F238E27FC236}">
                <a16:creationId xmlns:a16="http://schemas.microsoft.com/office/drawing/2014/main" id="{236F58A2-D7A0-31EF-1A3D-6D73C00EA3E5}"/>
              </a:ext>
            </a:extLst>
          </p:cNvPr>
          <p:cNvCxnSpPr/>
          <p:nvPr/>
        </p:nvCxnSpPr>
        <p:spPr>
          <a:xfrm>
            <a:off x="9768386" y="4993784"/>
            <a:ext cx="883894" cy="320804"/>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16B40D8-5BE8-23B7-9255-F76C994696D7}"/>
              </a:ext>
            </a:extLst>
          </p:cNvPr>
          <p:cNvSpPr txBox="1"/>
          <p:nvPr/>
        </p:nvSpPr>
        <p:spPr>
          <a:xfrm>
            <a:off x="485817" y="409161"/>
            <a:ext cx="11325184" cy="1631216"/>
          </a:xfrm>
          <a:prstGeom prst="rect">
            <a:avLst/>
          </a:prstGeom>
          <a:solidFill>
            <a:schemeClr val="bg1">
              <a:alpha val="67000"/>
            </a:schemeClr>
          </a:solidFill>
        </p:spPr>
        <p:txBody>
          <a:bodyPr wrap="square" rtlCol="0">
            <a:spAutoFit/>
          </a:bodyPr>
          <a:lstStyle/>
          <a:p>
            <a:r>
              <a:rPr lang="en-US" sz="2000" b="1" dirty="0"/>
              <a:t>Figure 2: Distribution of First Nations Children in foster homes and not in foster homes, by province and territory.</a:t>
            </a:r>
          </a:p>
          <a:p>
            <a:r>
              <a:rPr lang="en-CA" sz="2000" dirty="0"/>
              <a:t>Legend: Numbers are rates per 1000 of living in a foster home. Non-First Nation Children are in black vs </a:t>
            </a:r>
            <a:r>
              <a:rPr lang="en-CA" sz="2000" dirty="0">
                <a:solidFill>
                  <a:schemeClr val="accent2"/>
                </a:solidFill>
              </a:rPr>
              <a:t>First Nations Children in orange</a:t>
            </a:r>
            <a:r>
              <a:rPr lang="en-CA" sz="2000" dirty="0"/>
              <a:t>. </a:t>
            </a:r>
            <a:r>
              <a:rPr lang="en-US" sz="2000" dirty="0"/>
              <a:t>(%) is the proportion of all First Nation children in foster homes living in that province/territory)</a:t>
            </a:r>
          </a:p>
        </p:txBody>
      </p:sp>
      <p:sp>
        <p:nvSpPr>
          <p:cNvPr id="2" name="TextBox 1">
            <a:extLst>
              <a:ext uri="{FF2B5EF4-FFF2-40B4-BE49-F238E27FC236}">
                <a16:creationId xmlns:a16="http://schemas.microsoft.com/office/drawing/2014/main" id="{78909532-8A38-BB44-E193-08F13302ED64}"/>
              </a:ext>
            </a:extLst>
          </p:cNvPr>
          <p:cNvSpPr txBox="1"/>
          <p:nvPr/>
        </p:nvSpPr>
        <p:spPr>
          <a:xfrm>
            <a:off x="315513" y="5916262"/>
            <a:ext cx="3106377" cy="523220"/>
          </a:xfrm>
          <a:prstGeom prst="rect">
            <a:avLst/>
          </a:prstGeom>
          <a:noFill/>
        </p:spPr>
        <p:txBody>
          <a:bodyPr wrap="square">
            <a:spAutoFit/>
          </a:bodyPr>
          <a:lstStyle/>
          <a:p>
            <a:r>
              <a:rPr lang="en-CA" sz="1400" dirty="0"/>
              <a:t> F: suppressed due to small cell size</a:t>
            </a:r>
          </a:p>
          <a:p>
            <a:r>
              <a:rPr lang="en-CA" sz="1400" dirty="0"/>
              <a:t>Only this slide contains Quebec data.</a:t>
            </a:r>
          </a:p>
        </p:txBody>
      </p:sp>
      <p:sp>
        <p:nvSpPr>
          <p:cNvPr id="4" name="TextBox 3">
            <a:extLst>
              <a:ext uri="{FF2B5EF4-FFF2-40B4-BE49-F238E27FC236}">
                <a16:creationId xmlns:a16="http://schemas.microsoft.com/office/drawing/2014/main" id="{F658A37B-E667-EA77-4421-2890091D19CB}"/>
              </a:ext>
            </a:extLst>
          </p:cNvPr>
          <p:cNvSpPr txBox="1"/>
          <p:nvPr/>
        </p:nvSpPr>
        <p:spPr>
          <a:xfrm>
            <a:off x="3216454" y="2347292"/>
            <a:ext cx="792205" cy="738664"/>
          </a:xfrm>
          <a:prstGeom prst="rect">
            <a:avLst/>
          </a:prstGeom>
          <a:noFill/>
        </p:spPr>
        <p:txBody>
          <a:bodyPr wrap="none" rtlCol="0">
            <a:spAutoFit/>
          </a:bodyPr>
          <a:lstStyle/>
          <a:p>
            <a:r>
              <a:rPr lang="en-US" sz="2400" b="1" dirty="0"/>
              <a:t>NT</a:t>
            </a:r>
          </a:p>
          <a:p>
            <a:r>
              <a:rPr lang="en-US" dirty="0"/>
              <a:t>(0.7%)</a:t>
            </a:r>
          </a:p>
        </p:txBody>
      </p:sp>
      <p:sp>
        <p:nvSpPr>
          <p:cNvPr id="7" name="TextBox 6">
            <a:extLst>
              <a:ext uri="{FF2B5EF4-FFF2-40B4-BE49-F238E27FC236}">
                <a16:creationId xmlns:a16="http://schemas.microsoft.com/office/drawing/2014/main" id="{63E61A09-5D74-7307-F583-C03C51CD5E8C}"/>
              </a:ext>
            </a:extLst>
          </p:cNvPr>
          <p:cNvSpPr txBox="1"/>
          <p:nvPr/>
        </p:nvSpPr>
        <p:spPr>
          <a:xfrm>
            <a:off x="2378053" y="4459402"/>
            <a:ext cx="495649" cy="830997"/>
          </a:xfrm>
          <a:prstGeom prst="rect">
            <a:avLst/>
          </a:prstGeom>
          <a:noFill/>
        </p:spPr>
        <p:txBody>
          <a:bodyPr wrap="none" rtlCol="0">
            <a:spAutoFit/>
          </a:bodyPr>
          <a:lstStyle/>
          <a:p>
            <a:r>
              <a:rPr lang="en-US" sz="2400" dirty="0"/>
              <a:t>4</a:t>
            </a:r>
          </a:p>
          <a:p>
            <a:r>
              <a:rPr lang="en-US" sz="2400" b="1" dirty="0">
                <a:solidFill>
                  <a:schemeClr val="accent2"/>
                </a:solidFill>
              </a:rPr>
              <a:t>49</a:t>
            </a:r>
          </a:p>
        </p:txBody>
      </p:sp>
      <p:sp>
        <p:nvSpPr>
          <p:cNvPr id="31" name="TextBox 30">
            <a:extLst>
              <a:ext uri="{FF2B5EF4-FFF2-40B4-BE49-F238E27FC236}">
                <a16:creationId xmlns:a16="http://schemas.microsoft.com/office/drawing/2014/main" id="{8453A068-4D80-4EE0-139F-B574A997F77D}"/>
              </a:ext>
            </a:extLst>
          </p:cNvPr>
          <p:cNvSpPr txBox="1"/>
          <p:nvPr/>
        </p:nvSpPr>
        <p:spPr>
          <a:xfrm>
            <a:off x="3474820" y="3993757"/>
            <a:ext cx="731290" cy="738664"/>
          </a:xfrm>
          <a:prstGeom prst="rect">
            <a:avLst/>
          </a:prstGeom>
          <a:noFill/>
        </p:spPr>
        <p:txBody>
          <a:bodyPr wrap="none" rtlCol="0">
            <a:spAutoFit/>
          </a:bodyPr>
          <a:lstStyle/>
          <a:p>
            <a:r>
              <a:rPr lang="en-US" sz="2400" b="1" dirty="0"/>
              <a:t>AB</a:t>
            </a:r>
          </a:p>
          <a:p>
            <a:r>
              <a:rPr lang="en-US" dirty="0"/>
              <a:t>(20%)</a:t>
            </a:r>
          </a:p>
        </p:txBody>
      </p:sp>
      <p:sp>
        <p:nvSpPr>
          <p:cNvPr id="34" name="TextBox 33">
            <a:extLst>
              <a:ext uri="{FF2B5EF4-FFF2-40B4-BE49-F238E27FC236}">
                <a16:creationId xmlns:a16="http://schemas.microsoft.com/office/drawing/2014/main" id="{4C15FB91-74C9-D18A-F34F-CA97FD816C93}"/>
              </a:ext>
            </a:extLst>
          </p:cNvPr>
          <p:cNvSpPr txBox="1"/>
          <p:nvPr/>
        </p:nvSpPr>
        <p:spPr>
          <a:xfrm>
            <a:off x="3432139" y="4760006"/>
            <a:ext cx="495649" cy="830997"/>
          </a:xfrm>
          <a:prstGeom prst="rect">
            <a:avLst/>
          </a:prstGeom>
          <a:noFill/>
        </p:spPr>
        <p:txBody>
          <a:bodyPr wrap="none" rtlCol="0">
            <a:spAutoFit/>
          </a:bodyPr>
          <a:lstStyle/>
          <a:p>
            <a:r>
              <a:rPr lang="en-US" sz="2400" dirty="0"/>
              <a:t>3</a:t>
            </a:r>
          </a:p>
          <a:p>
            <a:r>
              <a:rPr lang="en-US" sz="2400" b="1" dirty="0">
                <a:solidFill>
                  <a:schemeClr val="accent2"/>
                </a:solidFill>
              </a:rPr>
              <a:t>57</a:t>
            </a:r>
          </a:p>
        </p:txBody>
      </p:sp>
      <p:sp>
        <p:nvSpPr>
          <p:cNvPr id="35" name="TextBox 34">
            <a:extLst>
              <a:ext uri="{FF2B5EF4-FFF2-40B4-BE49-F238E27FC236}">
                <a16:creationId xmlns:a16="http://schemas.microsoft.com/office/drawing/2014/main" id="{AA02229F-D658-D432-B600-55B34EF3DAB0}"/>
              </a:ext>
            </a:extLst>
          </p:cNvPr>
          <p:cNvSpPr txBox="1"/>
          <p:nvPr/>
        </p:nvSpPr>
        <p:spPr>
          <a:xfrm>
            <a:off x="5023835" y="4272925"/>
            <a:ext cx="731290" cy="738664"/>
          </a:xfrm>
          <a:prstGeom prst="rect">
            <a:avLst/>
          </a:prstGeom>
          <a:noFill/>
        </p:spPr>
        <p:txBody>
          <a:bodyPr wrap="none" rtlCol="0">
            <a:spAutoFit/>
          </a:bodyPr>
          <a:lstStyle/>
          <a:p>
            <a:r>
              <a:rPr lang="en-US" sz="2400" b="1" dirty="0"/>
              <a:t>MB</a:t>
            </a:r>
          </a:p>
          <a:p>
            <a:r>
              <a:rPr lang="en-US" dirty="0"/>
              <a:t>(25%)</a:t>
            </a:r>
          </a:p>
        </p:txBody>
      </p:sp>
      <p:sp>
        <p:nvSpPr>
          <p:cNvPr id="37" name="TextBox 36">
            <a:extLst>
              <a:ext uri="{FF2B5EF4-FFF2-40B4-BE49-F238E27FC236}">
                <a16:creationId xmlns:a16="http://schemas.microsoft.com/office/drawing/2014/main" id="{29B43278-50EC-D0AF-E296-850CEE880B86}"/>
              </a:ext>
            </a:extLst>
          </p:cNvPr>
          <p:cNvSpPr txBox="1"/>
          <p:nvPr/>
        </p:nvSpPr>
        <p:spPr>
          <a:xfrm>
            <a:off x="5043948" y="5083568"/>
            <a:ext cx="495649" cy="830997"/>
          </a:xfrm>
          <a:prstGeom prst="rect">
            <a:avLst/>
          </a:prstGeom>
          <a:noFill/>
        </p:spPr>
        <p:txBody>
          <a:bodyPr wrap="none" rtlCol="0">
            <a:spAutoFit/>
          </a:bodyPr>
          <a:lstStyle/>
          <a:p>
            <a:r>
              <a:rPr lang="en-US" sz="2400" dirty="0"/>
              <a:t>7</a:t>
            </a:r>
          </a:p>
          <a:p>
            <a:r>
              <a:rPr lang="en-US" sz="2400" b="1" dirty="0">
                <a:solidFill>
                  <a:schemeClr val="accent2"/>
                </a:solidFill>
              </a:rPr>
              <a:t>67</a:t>
            </a:r>
          </a:p>
        </p:txBody>
      </p:sp>
      <p:sp>
        <p:nvSpPr>
          <p:cNvPr id="38" name="TextBox 37">
            <a:extLst>
              <a:ext uri="{FF2B5EF4-FFF2-40B4-BE49-F238E27FC236}">
                <a16:creationId xmlns:a16="http://schemas.microsoft.com/office/drawing/2014/main" id="{5FD6FA1A-1CEB-D889-D675-D778DCB0E30A}"/>
              </a:ext>
            </a:extLst>
          </p:cNvPr>
          <p:cNvSpPr txBox="1"/>
          <p:nvPr/>
        </p:nvSpPr>
        <p:spPr>
          <a:xfrm>
            <a:off x="7860702" y="3988526"/>
            <a:ext cx="607859" cy="738664"/>
          </a:xfrm>
          <a:prstGeom prst="rect">
            <a:avLst/>
          </a:prstGeom>
          <a:noFill/>
        </p:spPr>
        <p:txBody>
          <a:bodyPr wrap="none" rtlCol="0">
            <a:spAutoFit/>
          </a:bodyPr>
          <a:lstStyle/>
          <a:p>
            <a:r>
              <a:rPr lang="en-US" sz="2400" b="1" dirty="0"/>
              <a:t>QC</a:t>
            </a:r>
            <a:endParaRPr lang="en-US" b="1" dirty="0"/>
          </a:p>
          <a:p>
            <a:r>
              <a:rPr lang="en-US" dirty="0"/>
              <a:t>(5%)</a:t>
            </a:r>
          </a:p>
        </p:txBody>
      </p:sp>
      <p:sp>
        <p:nvSpPr>
          <p:cNvPr id="39" name="TextBox 38">
            <a:extLst>
              <a:ext uri="{FF2B5EF4-FFF2-40B4-BE49-F238E27FC236}">
                <a16:creationId xmlns:a16="http://schemas.microsoft.com/office/drawing/2014/main" id="{645393AA-1802-D9B7-EDE8-E3564BC50D66}"/>
              </a:ext>
            </a:extLst>
          </p:cNvPr>
          <p:cNvSpPr txBox="1"/>
          <p:nvPr/>
        </p:nvSpPr>
        <p:spPr>
          <a:xfrm>
            <a:off x="7972912" y="4900534"/>
            <a:ext cx="495649" cy="830997"/>
          </a:xfrm>
          <a:prstGeom prst="rect">
            <a:avLst/>
          </a:prstGeom>
          <a:noFill/>
        </p:spPr>
        <p:txBody>
          <a:bodyPr wrap="none" rtlCol="0">
            <a:spAutoFit/>
          </a:bodyPr>
          <a:lstStyle/>
          <a:p>
            <a:r>
              <a:rPr lang="en-US" sz="2400" dirty="0"/>
              <a:t>5</a:t>
            </a:r>
          </a:p>
          <a:p>
            <a:r>
              <a:rPr lang="en-US" sz="2400" b="1" dirty="0">
                <a:solidFill>
                  <a:schemeClr val="accent2"/>
                </a:solidFill>
              </a:rPr>
              <a:t>27</a:t>
            </a:r>
          </a:p>
        </p:txBody>
      </p:sp>
      <p:sp>
        <p:nvSpPr>
          <p:cNvPr id="40" name="TextBox 39">
            <a:extLst>
              <a:ext uri="{FF2B5EF4-FFF2-40B4-BE49-F238E27FC236}">
                <a16:creationId xmlns:a16="http://schemas.microsoft.com/office/drawing/2014/main" id="{E9C4EDED-53DE-7150-5A41-04FF7E114E67}"/>
              </a:ext>
            </a:extLst>
          </p:cNvPr>
          <p:cNvSpPr txBox="1"/>
          <p:nvPr/>
        </p:nvSpPr>
        <p:spPr>
          <a:xfrm>
            <a:off x="6850376" y="5175504"/>
            <a:ext cx="495649" cy="830997"/>
          </a:xfrm>
          <a:prstGeom prst="rect">
            <a:avLst/>
          </a:prstGeom>
          <a:noFill/>
        </p:spPr>
        <p:txBody>
          <a:bodyPr wrap="none" rtlCol="0">
            <a:spAutoFit/>
          </a:bodyPr>
          <a:lstStyle/>
          <a:p>
            <a:r>
              <a:rPr lang="en-US" sz="2400" dirty="0"/>
              <a:t>3</a:t>
            </a:r>
          </a:p>
          <a:p>
            <a:r>
              <a:rPr lang="en-US" sz="2400" b="1" dirty="0">
                <a:solidFill>
                  <a:schemeClr val="accent2"/>
                </a:solidFill>
              </a:rPr>
              <a:t>28</a:t>
            </a:r>
          </a:p>
        </p:txBody>
      </p:sp>
      <p:sp>
        <p:nvSpPr>
          <p:cNvPr id="41" name="TextBox 40">
            <a:extLst>
              <a:ext uri="{FF2B5EF4-FFF2-40B4-BE49-F238E27FC236}">
                <a16:creationId xmlns:a16="http://schemas.microsoft.com/office/drawing/2014/main" id="{746DDA75-63EA-5D38-E5F8-CE74808412CB}"/>
              </a:ext>
            </a:extLst>
          </p:cNvPr>
          <p:cNvSpPr txBox="1"/>
          <p:nvPr/>
        </p:nvSpPr>
        <p:spPr>
          <a:xfrm>
            <a:off x="6190966" y="4783628"/>
            <a:ext cx="724878" cy="738664"/>
          </a:xfrm>
          <a:prstGeom prst="rect">
            <a:avLst/>
          </a:prstGeom>
          <a:noFill/>
        </p:spPr>
        <p:txBody>
          <a:bodyPr wrap="none" rtlCol="0">
            <a:spAutoFit/>
          </a:bodyPr>
          <a:lstStyle/>
          <a:p>
            <a:r>
              <a:rPr lang="en-US" sz="2400" b="1" dirty="0"/>
              <a:t>ON</a:t>
            </a:r>
            <a:endParaRPr lang="en-US" b="1" dirty="0"/>
          </a:p>
          <a:p>
            <a:r>
              <a:rPr lang="en-US" dirty="0"/>
              <a:t>(14%)</a:t>
            </a:r>
          </a:p>
        </p:txBody>
      </p:sp>
      <p:sp>
        <p:nvSpPr>
          <p:cNvPr id="42" name="TextBox 41">
            <a:extLst>
              <a:ext uri="{FF2B5EF4-FFF2-40B4-BE49-F238E27FC236}">
                <a16:creationId xmlns:a16="http://schemas.microsoft.com/office/drawing/2014/main" id="{1B75C8C4-3E08-2FDC-210F-CF0ADFD690B1}"/>
              </a:ext>
            </a:extLst>
          </p:cNvPr>
          <p:cNvSpPr txBox="1"/>
          <p:nvPr/>
        </p:nvSpPr>
        <p:spPr>
          <a:xfrm>
            <a:off x="4228536" y="4174996"/>
            <a:ext cx="724878" cy="738664"/>
          </a:xfrm>
          <a:prstGeom prst="rect">
            <a:avLst/>
          </a:prstGeom>
          <a:noFill/>
        </p:spPr>
        <p:txBody>
          <a:bodyPr wrap="none" rtlCol="0">
            <a:spAutoFit/>
          </a:bodyPr>
          <a:lstStyle/>
          <a:p>
            <a:r>
              <a:rPr lang="en-US" sz="2400" b="1" dirty="0"/>
              <a:t>SK</a:t>
            </a:r>
          </a:p>
          <a:p>
            <a:r>
              <a:rPr lang="en-US" dirty="0"/>
              <a:t>(13%)</a:t>
            </a:r>
          </a:p>
        </p:txBody>
      </p:sp>
      <p:sp>
        <p:nvSpPr>
          <p:cNvPr id="43" name="TextBox 42">
            <a:extLst>
              <a:ext uri="{FF2B5EF4-FFF2-40B4-BE49-F238E27FC236}">
                <a16:creationId xmlns:a16="http://schemas.microsoft.com/office/drawing/2014/main" id="{6179B77B-0288-7AED-018F-EB0CC4E2CFB6}"/>
              </a:ext>
            </a:extLst>
          </p:cNvPr>
          <p:cNvSpPr txBox="1"/>
          <p:nvPr/>
        </p:nvSpPr>
        <p:spPr>
          <a:xfrm>
            <a:off x="4250512" y="4966814"/>
            <a:ext cx="495649" cy="830997"/>
          </a:xfrm>
          <a:prstGeom prst="rect">
            <a:avLst/>
          </a:prstGeom>
          <a:noFill/>
        </p:spPr>
        <p:txBody>
          <a:bodyPr wrap="none" rtlCol="0">
            <a:spAutoFit/>
          </a:bodyPr>
          <a:lstStyle/>
          <a:p>
            <a:r>
              <a:rPr lang="en-US" sz="2400" dirty="0"/>
              <a:t>3</a:t>
            </a:r>
          </a:p>
          <a:p>
            <a:r>
              <a:rPr lang="en-US" sz="2400" b="1" dirty="0">
                <a:solidFill>
                  <a:schemeClr val="accent2"/>
                </a:solidFill>
              </a:rPr>
              <a:t>38</a:t>
            </a:r>
          </a:p>
        </p:txBody>
      </p:sp>
      <p:sp>
        <p:nvSpPr>
          <p:cNvPr id="44" name="TextBox 43">
            <a:extLst>
              <a:ext uri="{FF2B5EF4-FFF2-40B4-BE49-F238E27FC236}">
                <a16:creationId xmlns:a16="http://schemas.microsoft.com/office/drawing/2014/main" id="{922E3382-7CF0-5BFD-5B7E-76B5CEE5DE1A}"/>
              </a:ext>
            </a:extLst>
          </p:cNvPr>
          <p:cNvSpPr txBox="1"/>
          <p:nvPr/>
        </p:nvSpPr>
        <p:spPr>
          <a:xfrm>
            <a:off x="2495799" y="3804692"/>
            <a:ext cx="731290" cy="738664"/>
          </a:xfrm>
          <a:prstGeom prst="rect">
            <a:avLst/>
          </a:prstGeom>
          <a:noFill/>
        </p:spPr>
        <p:txBody>
          <a:bodyPr wrap="none" rtlCol="0">
            <a:spAutoFit/>
          </a:bodyPr>
          <a:lstStyle/>
          <a:p>
            <a:r>
              <a:rPr lang="en-US" sz="2400" b="1" dirty="0"/>
              <a:t>BC</a:t>
            </a:r>
          </a:p>
          <a:p>
            <a:r>
              <a:rPr lang="en-US" dirty="0"/>
              <a:t>(19%)</a:t>
            </a:r>
          </a:p>
        </p:txBody>
      </p:sp>
      <p:sp>
        <p:nvSpPr>
          <p:cNvPr id="45" name="TextBox 44">
            <a:extLst>
              <a:ext uri="{FF2B5EF4-FFF2-40B4-BE49-F238E27FC236}">
                <a16:creationId xmlns:a16="http://schemas.microsoft.com/office/drawing/2014/main" id="{FFF950B6-CF8F-D06B-9D00-F6F0F666E4CB}"/>
              </a:ext>
            </a:extLst>
          </p:cNvPr>
          <p:cNvSpPr txBox="1"/>
          <p:nvPr/>
        </p:nvSpPr>
        <p:spPr>
          <a:xfrm>
            <a:off x="2349491" y="2123282"/>
            <a:ext cx="792205" cy="738664"/>
          </a:xfrm>
          <a:prstGeom prst="rect">
            <a:avLst/>
          </a:prstGeom>
          <a:noFill/>
        </p:spPr>
        <p:txBody>
          <a:bodyPr wrap="none" rtlCol="0">
            <a:spAutoFit/>
          </a:bodyPr>
          <a:lstStyle/>
          <a:p>
            <a:r>
              <a:rPr lang="en-US" sz="2400" b="1" dirty="0"/>
              <a:t>YT</a:t>
            </a:r>
          </a:p>
          <a:p>
            <a:r>
              <a:rPr lang="en-US" dirty="0"/>
              <a:t>(0.6%)</a:t>
            </a:r>
          </a:p>
        </p:txBody>
      </p:sp>
      <p:sp>
        <p:nvSpPr>
          <p:cNvPr id="46" name="TextBox 45">
            <a:extLst>
              <a:ext uri="{FF2B5EF4-FFF2-40B4-BE49-F238E27FC236}">
                <a16:creationId xmlns:a16="http://schemas.microsoft.com/office/drawing/2014/main" id="{894E2DE7-3E5C-F2DE-8B47-00328EF7EFA8}"/>
              </a:ext>
            </a:extLst>
          </p:cNvPr>
          <p:cNvSpPr txBox="1"/>
          <p:nvPr/>
        </p:nvSpPr>
        <p:spPr>
          <a:xfrm>
            <a:off x="5143820" y="3025414"/>
            <a:ext cx="587020" cy="1354217"/>
          </a:xfrm>
          <a:prstGeom prst="rect">
            <a:avLst/>
          </a:prstGeom>
          <a:noFill/>
        </p:spPr>
        <p:txBody>
          <a:bodyPr wrap="none" rtlCol="0">
            <a:spAutoFit/>
          </a:bodyPr>
          <a:lstStyle/>
          <a:p>
            <a:r>
              <a:rPr lang="en-US" sz="2400" b="1" dirty="0"/>
              <a:t>NU</a:t>
            </a:r>
          </a:p>
          <a:p>
            <a:r>
              <a:rPr lang="en-US" b="1" dirty="0"/>
              <a:t>(F)</a:t>
            </a:r>
          </a:p>
          <a:p>
            <a:endParaRPr lang="en-US" sz="2000" b="1" dirty="0"/>
          </a:p>
          <a:p>
            <a:endParaRPr lang="en-US" sz="2000" b="1" dirty="0"/>
          </a:p>
        </p:txBody>
      </p:sp>
      <p:sp>
        <p:nvSpPr>
          <p:cNvPr id="47" name="TextBox 46">
            <a:extLst>
              <a:ext uri="{FF2B5EF4-FFF2-40B4-BE49-F238E27FC236}">
                <a16:creationId xmlns:a16="http://schemas.microsoft.com/office/drawing/2014/main" id="{F2673FA3-B50B-FDD5-3A2C-F262C002AB6E}"/>
              </a:ext>
            </a:extLst>
          </p:cNvPr>
          <p:cNvSpPr txBox="1"/>
          <p:nvPr/>
        </p:nvSpPr>
        <p:spPr>
          <a:xfrm>
            <a:off x="2446655" y="2783239"/>
            <a:ext cx="495649" cy="830997"/>
          </a:xfrm>
          <a:prstGeom prst="rect">
            <a:avLst/>
          </a:prstGeom>
          <a:noFill/>
        </p:spPr>
        <p:txBody>
          <a:bodyPr wrap="none" rtlCol="0">
            <a:spAutoFit/>
          </a:bodyPr>
          <a:lstStyle/>
          <a:p>
            <a:r>
              <a:rPr lang="en-US" sz="2400" dirty="0"/>
              <a:t>F</a:t>
            </a:r>
          </a:p>
          <a:p>
            <a:r>
              <a:rPr lang="en-US" sz="2400" b="1" dirty="0">
                <a:solidFill>
                  <a:schemeClr val="accent2"/>
                </a:solidFill>
              </a:rPr>
              <a:t>41</a:t>
            </a:r>
          </a:p>
        </p:txBody>
      </p:sp>
      <p:sp>
        <p:nvSpPr>
          <p:cNvPr id="48" name="TextBox 47">
            <a:extLst>
              <a:ext uri="{FF2B5EF4-FFF2-40B4-BE49-F238E27FC236}">
                <a16:creationId xmlns:a16="http://schemas.microsoft.com/office/drawing/2014/main" id="{C7BB80F0-F720-8007-9913-9FF593DCE49D}"/>
              </a:ext>
            </a:extLst>
          </p:cNvPr>
          <p:cNvSpPr txBox="1"/>
          <p:nvPr/>
        </p:nvSpPr>
        <p:spPr>
          <a:xfrm>
            <a:off x="3576736" y="3065654"/>
            <a:ext cx="495649" cy="830997"/>
          </a:xfrm>
          <a:prstGeom prst="rect">
            <a:avLst/>
          </a:prstGeom>
          <a:noFill/>
        </p:spPr>
        <p:txBody>
          <a:bodyPr wrap="none" rtlCol="0">
            <a:spAutoFit/>
          </a:bodyPr>
          <a:lstStyle/>
          <a:p>
            <a:r>
              <a:rPr lang="en-US" sz="2400" dirty="0"/>
              <a:t>4</a:t>
            </a:r>
          </a:p>
          <a:p>
            <a:r>
              <a:rPr lang="en-US" sz="2400" b="1" dirty="0">
                <a:solidFill>
                  <a:schemeClr val="accent2"/>
                </a:solidFill>
              </a:rPr>
              <a:t>20</a:t>
            </a:r>
          </a:p>
        </p:txBody>
      </p:sp>
      <p:sp>
        <p:nvSpPr>
          <p:cNvPr id="49" name="TextBox 48">
            <a:extLst>
              <a:ext uri="{FF2B5EF4-FFF2-40B4-BE49-F238E27FC236}">
                <a16:creationId xmlns:a16="http://schemas.microsoft.com/office/drawing/2014/main" id="{EB6000B0-3DC7-DEFA-474E-4210C44459EE}"/>
              </a:ext>
            </a:extLst>
          </p:cNvPr>
          <p:cNvSpPr txBox="1"/>
          <p:nvPr/>
        </p:nvSpPr>
        <p:spPr>
          <a:xfrm>
            <a:off x="8784875" y="4725290"/>
            <a:ext cx="1036490" cy="738664"/>
          </a:xfrm>
          <a:prstGeom prst="rect">
            <a:avLst/>
          </a:prstGeom>
          <a:noFill/>
        </p:spPr>
        <p:txBody>
          <a:bodyPr wrap="square" rtlCol="0">
            <a:spAutoFit/>
          </a:bodyPr>
          <a:lstStyle/>
          <a:p>
            <a:pPr algn="ctr"/>
            <a:r>
              <a:rPr lang="en-CA" sz="2400" b="1" dirty="0"/>
              <a:t>NB</a:t>
            </a:r>
          </a:p>
          <a:p>
            <a:pPr algn="ctr"/>
            <a:r>
              <a:rPr lang="en-CA" b="1" dirty="0"/>
              <a:t>(0.7 %)</a:t>
            </a:r>
          </a:p>
        </p:txBody>
      </p:sp>
      <p:sp>
        <p:nvSpPr>
          <p:cNvPr id="51" name="TextBox 50">
            <a:extLst>
              <a:ext uri="{FF2B5EF4-FFF2-40B4-BE49-F238E27FC236}">
                <a16:creationId xmlns:a16="http://schemas.microsoft.com/office/drawing/2014/main" id="{C67D5D9B-4C51-D12F-4B99-CADD2687B7B5}"/>
              </a:ext>
            </a:extLst>
          </p:cNvPr>
          <p:cNvSpPr txBox="1"/>
          <p:nvPr/>
        </p:nvSpPr>
        <p:spPr>
          <a:xfrm>
            <a:off x="9584207" y="3272980"/>
            <a:ext cx="1036490" cy="738664"/>
          </a:xfrm>
          <a:prstGeom prst="rect">
            <a:avLst/>
          </a:prstGeom>
          <a:noFill/>
        </p:spPr>
        <p:txBody>
          <a:bodyPr wrap="square" rtlCol="0">
            <a:spAutoFit/>
          </a:bodyPr>
          <a:lstStyle/>
          <a:p>
            <a:pPr algn="ctr"/>
            <a:r>
              <a:rPr lang="en-CA" sz="2400" b="1" dirty="0"/>
              <a:t>NF</a:t>
            </a:r>
          </a:p>
          <a:p>
            <a:pPr algn="ctr"/>
            <a:r>
              <a:rPr lang="en-CA" b="1" dirty="0"/>
              <a:t>(0.6 %)</a:t>
            </a:r>
          </a:p>
        </p:txBody>
      </p:sp>
      <p:sp>
        <p:nvSpPr>
          <p:cNvPr id="52" name="TextBox 51">
            <a:extLst>
              <a:ext uri="{FF2B5EF4-FFF2-40B4-BE49-F238E27FC236}">
                <a16:creationId xmlns:a16="http://schemas.microsoft.com/office/drawing/2014/main" id="{846FB9A2-8E43-2155-0DE0-F5A3014F537D}"/>
              </a:ext>
            </a:extLst>
          </p:cNvPr>
          <p:cNvSpPr txBox="1"/>
          <p:nvPr/>
        </p:nvSpPr>
        <p:spPr>
          <a:xfrm>
            <a:off x="10131232" y="4683691"/>
            <a:ext cx="1036490" cy="738664"/>
          </a:xfrm>
          <a:prstGeom prst="rect">
            <a:avLst/>
          </a:prstGeom>
          <a:noFill/>
        </p:spPr>
        <p:txBody>
          <a:bodyPr wrap="square" rtlCol="0">
            <a:spAutoFit/>
          </a:bodyPr>
          <a:lstStyle/>
          <a:p>
            <a:pPr algn="ctr"/>
            <a:r>
              <a:rPr lang="en-CA" sz="2400" b="1" dirty="0"/>
              <a:t>PEI</a:t>
            </a:r>
          </a:p>
          <a:p>
            <a:pPr algn="ctr"/>
            <a:r>
              <a:rPr lang="en-CA" b="1" dirty="0"/>
              <a:t>(F)</a:t>
            </a:r>
          </a:p>
        </p:txBody>
      </p:sp>
      <p:sp>
        <p:nvSpPr>
          <p:cNvPr id="53" name="TextBox 52">
            <a:extLst>
              <a:ext uri="{FF2B5EF4-FFF2-40B4-BE49-F238E27FC236}">
                <a16:creationId xmlns:a16="http://schemas.microsoft.com/office/drawing/2014/main" id="{E2EA1A5A-BB09-F919-0058-2A968B863870}"/>
              </a:ext>
            </a:extLst>
          </p:cNvPr>
          <p:cNvSpPr txBox="1"/>
          <p:nvPr/>
        </p:nvSpPr>
        <p:spPr>
          <a:xfrm>
            <a:off x="9522947" y="4684746"/>
            <a:ext cx="1036490" cy="738664"/>
          </a:xfrm>
          <a:prstGeom prst="rect">
            <a:avLst/>
          </a:prstGeom>
          <a:noFill/>
        </p:spPr>
        <p:txBody>
          <a:bodyPr wrap="square" rtlCol="0">
            <a:spAutoFit/>
          </a:bodyPr>
          <a:lstStyle/>
          <a:p>
            <a:pPr algn="ctr"/>
            <a:r>
              <a:rPr lang="en-CA" sz="2400" b="1" dirty="0"/>
              <a:t>NS</a:t>
            </a:r>
          </a:p>
          <a:p>
            <a:pPr algn="ctr"/>
            <a:r>
              <a:rPr lang="en-CA" b="1" dirty="0"/>
              <a:t>(1.3 %)</a:t>
            </a:r>
          </a:p>
        </p:txBody>
      </p:sp>
      <p:sp>
        <p:nvSpPr>
          <p:cNvPr id="54" name="TextBox 53">
            <a:extLst>
              <a:ext uri="{FF2B5EF4-FFF2-40B4-BE49-F238E27FC236}">
                <a16:creationId xmlns:a16="http://schemas.microsoft.com/office/drawing/2014/main" id="{8DA00261-E87A-D5DA-0383-61CDDAECC625}"/>
              </a:ext>
            </a:extLst>
          </p:cNvPr>
          <p:cNvSpPr txBox="1"/>
          <p:nvPr/>
        </p:nvSpPr>
        <p:spPr>
          <a:xfrm>
            <a:off x="9891790" y="3896651"/>
            <a:ext cx="495649" cy="830997"/>
          </a:xfrm>
          <a:prstGeom prst="rect">
            <a:avLst/>
          </a:prstGeom>
          <a:noFill/>
        </p:spPr>
        <p:txBody>
          <a:bodyPr wrap="none" rtlCol="0">
            <a:spAutoFit/>
          </a:bodyPr>
          <a:lstStyle/>
          <a:p>
            <a:r>
              <a:rPr lang="en-US" sz="2400" dirty="0"/>
              <a:t>4</a:t>
            </a:r>
          </a:p>
          <a:p>
            <a:r>
              <a:rPr lang="en-US" sz="2400" b="1" dirty="0">
                <a:solidFill>
                  <a:schemeClr val="accent2"/>
                </a:solidFill>
              </a:rPr>
              <a:t>15</a:t>
            </a:r>
          </a:p>
        </p:txBody>
      </p:sp>
      <p:sp>
        <p:nvSpPr>
          <p:cNvPr id="55" name="TextBox 54">
            <a:extLst>
              <a:ext uri="{FF2B5EF4-FFF2-40B4-BE49-F238E27FC236}">
                <a16:creationId xmlns:a16="http://schemas.microsoft.com/office/drawing/2014/main" id="{6CF11FCD-6B07-7257-A6F7-5AC54AA203EE}"/>
              </a:ext>
            </a:extLst>
          </p:cNvPr>
          <p:cNvSpPr txBox="1"/>
          <p:nvPr/>
        </p:nvSpPr>
        <p:spPr>
          <a:xfrm>
            <a:off x="9020383" y="5369427"/>
            <a:ext cx="495649" cy="830997"/>
          </a:xfrm>
          <a:prstGeom prst="rect">
            <a:avLst/>
          </a:prstGeom>
          <a:noFill/>
        </p:spPr>
        <p:txBody>
          <a:bodyPr wrap="none" rtlCol="0">
            <a:spAutoFit/>
          </a:bodyPr>
          <a:lstStyle/>
          <a:p>
            <a:r>
              <a:rPr lang="en-US" sz="2400" dirty="0"/>
              <a:t>3</a:t>
            </a:r>
          </a:p>
          <a:p>
            <a:r>
              <a:rPr lang="en-US" sz="2400" b="1" dirty="0">
                <a:solidFill>
                  <a:schemeClr val="accent2"/>
                </a:solidFill>
              </a:rPr>
              <a:t>17</a:t>
            </a:r>
          </a:p>
        </p:txBody>
      </p:sp>
      <p:sp>
        <p:nvSpPr>
          <p:cNvPr id="56" name="TextBox 55">
            <a:extLst>
              <a:ext uri="{FF2B5EF4-FFF2-40B4-BE49-F238E27FC236}">
                <a16:creationId xmlns:a16="http://schemas.microsoft.com/office/drawing/2014/main" id="{99996C4B-58D2-C207-BF00-30AF36C639E7}"/>
              </a:ext>
            </a:extLst>
          </p:cNvPr>
          <p:cNvSpPr txBox="1"/>
          <p:nvPr/>
        </p:nvSpPr>
        <p:spPr>
          <a:xfrm>
            <a:off x="9847222" y="5361524"/>
            <a:ext cx="495649" cy="830997"/>
          </a:xfrm>
          <a:prstGeom prst="rect">
            <a:avLst/>
          </a:prstGeom>
          <a:noFill/>
        </p:spPr>
        <p:txBody>
          <a:bodyPr wrap="none" rtlCol="0">
            <a:spAutoFit/>
          </a:bodyPr>
          <a:lstStyle/>
          <a:p>
            <a:r>
              <a:rPr lang="en-US" sz="2400" dirty="0"/>
              <a:t>5</a:t>
            </a:r>
          </a:p>
          <a:p>
            <a:r>
              <a:rPr lang="en-US" sz="2400" b="1" dirty="0">
                <a:solidFill>
                  <a:schemeClr val="accent2"/>
                </a:solidFill>
              </a:rPr>
              <a:t>24</a:t>
            </a:r>
          </a:p>
        </p:txBody>
      </p:sp>
      <p:sp>
        <p:nvSpPr>
          <p:cNvPr id="6" name="TextBox 5">
            <a:extLst>
              <a:ext uri="{FF2B5EF4-FFF2-40B4-BE49-F238E27FC236}">
                <a16:creationId xmlns:a16="http://schemas.microsoft.com/office/drawing/2014/main" id="{098ADE94-5D73-8B87-EDB7-E7B3F9E140F9}"/>
              </a:ext>
            </a:extLst>
          </p:cNvPr>
          <p:cNvSpPr txBox="1"/>
          <p:nvPr/>
        </p:nvSpPr>
        <p:spPr>
          <a:xfrm>
            <a:off x="257906" y="6380071"/>
            <a:ext cx="3459537" cy="369332"/>
          </a:xfrm>
          <a:prstGeom prst="rect">
            <a:avLst/>
          </a:prstGeom>
          <a:noFill/>
        </p:spPr>
        <p:txBody>
          <a:bodyPr wrap="none" rtlCol="0">
            <a:spAutoFit/>
          </a:bodyPr>
          <a:lstStyle/>
          <a:p>
            <a:r>
              <a:rPr lang="en-US" dirty="0"/>
              <a:t>*Preliminary Data, CanFos-2011.</a:t>
            </a:r>
          </a:p>
        </p:txBody>
      </p:sp>
    </p:spTree>
    <p:extLst>
      <p:ext uri="{BB962C8B-B14F-4D97-AF65-F5344CB8AC3E}">
        <p14:creationId xmlns:p14="http://schemas.microsoft.com/office/powerpoint/2010/main" val="21681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9D8A-3488-8DEB-F5FF-B382C5ADC924}"/>
              </a:ext>
            </a:extLst>
          </p:cNvPr>
          <p:cNvSpPr>
            <a:spLocks noGrp="1"/>
          </p:cNvSpPr>
          <p:nvPr>
            <p:ph type="title"/>
          </p:nvPr>
        </p:nvSpPr>
        <p:spPr/>
        <p:txBody>
          <a:bodyPr>
            <a:normAutofit/>
          </a:bodyPr>
          <a:lstStyle/>
          <a:p>
            <a:r>
              <a:rPr lang="en-US" sz="4000" dirty="0"/>
              <a:t>Figure 3: Percentage of First Nations Children in Foster Homes</a:t>
            </a:r>
          </a:p>
        </p:txBody>
      </p:sp>
      <p:graphicFrame>
        <p:nvGraphicFramePr>
          <p:cNvPr id="4" name="Chart 3">
            <a:extLst>
              <a:ext uri="{FF2B5EF4-FFF2-40B4-BE49-F238E27FC236}">
                <a16:creationId xmlns:a16="http://schemas.microsoft.com/office/drawing/2014/main" id="{1D7B400F-C81B-E667-E8DB-BE41E072C046}"/>
              </a:ext>
            </a:extLst>
          </p:cNvPr>
          <p:cNvGraphicFramePr>
            <a:graphicFrameLocks/>
          </p:cNvGraphicFramePr>
          <p:nvPr>
            <p:extLst>
              <p:ext uri="{D42A27DB-BD31-4B8C-83A1-F6EECF244321}">
                <p14:modId xmlns:p14="http://schemas.microsoft.com/office/powerpoint/2010/main" val="3849250955"/>
              </p:ext>
            </p:extLst>
          </p:nvPr>
        </p:nvGraphicFramePr>
        <p:xfrm>
          <a:off x="1454803" y="259247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C0AA8B1-8EEF-4A21-E5B8-6B131DBBFB2F}"/>
              </a:ext>
            </a:extLst>
          </p:cNvPr>
          <p:cNvGraphicFramePr>
            <a:graphicFrameLocks/>
          </p:cNvGraphicFramePr>
          <p:nvPr>
            <p:extLst>
              <p:ext uri="{D42A27DB-BD31-4B8C-83A1-F6EECF244321}">
                <p14:modId xmlns:p14="http://schemas.microsoft.com/office/powerpoint/2010/main" val="956860277"/>
              </p:ext>
            </p:extLst>
          </p:nvPr>
        </p:nvGraphicFramePr>
        <p:xfrm>
          <a:off x="5129502" y="260464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A052A7E-B087-4563-828D-2D03A458A799}"/>
              </a:ext>
            </a:extLst>
          </p:cNvPr>
          <p:cNvSpPr txBox="1"/>
          <p:nvPr/>
        </p:nvSpPr>
        <p:spPr>
          <a:xfrm>
            <a:off x="2073147" y="5394428"/>
            <a:ext cx="2840906" cy="523220"/>
          </a:xfrm>
          <a:prstGeom prst="rect">
            <a:avLst/>
          </a:prstGeom>
          <a:noFill/>
        </p:spPr>
        <p:txBody>
          <a:bodyPr wrap="none" rtlCol="0">
            <a:spAutoFit/>
          </a:bodyPr>
          <a:lstStyle/>
          <a:p>
            <a:r>
              <a:rPr lang="en-US" sz="2800" dirty="0"/>
              <a:t>Canadian Children</a:t>
            </a:r>
          </a:p>
        </p:txBody>
      </p:sp>
      <p:sp>
        <p:nvSpPr>
          <p:cNvPr id="7" name="TextBox 6">
            <a:extLst>
              <a:ext uri="{FF2B5EF4-FFF2-40B4-BE49-F238E27FC236}">
                <a16:creationId xmlns:a16="http://schemas.microsoft.com/office/drawing/2014/main" id="{B14D2E93-AB06-EAD4-7100-C6F95848B313}"/>
              </a:ext>
            </a:extLst>
          </p:cNvPr>
          <p:cNvSpPr txBox="1"/>
          <p:nvPr/>
        </p:nvSpPr>
        <p:spPr>
          <a:xfrm>
            <a:off x="5492507" y="5396993"/>
            <a:ext cx="3845989" cy="523220"/>
          </a:xfrm>
          <a:prstGeom prst="rect">
            <a:avLst/>
          </a:prstGeom>
          <a:noFill/>
        </p:spPr>
        <p:txBody>
          <a:bodyPr wrap="none" rtlCol="0">
            <a:spAutoFit/>
          </a:bodyPr>
          <a:lstStyle/>
          <a:p>
            <a:r>
              <a:rPr lang="en-US" sz="2800" dirty="0"/>
              <a:t>Children in Foster Homes</a:t>
            </a:r>
          </a:p>
        </p:txBody>
      </p:sp>
      <p:cxnSp>
        <p:nvCxnSpPr>
          <p:cNvPr id="8" name="Straight Arrow Connector 7">
            <a:extLst>
              <a:ext uri="{FF2B5EF4-FFF2-40B4-BE49-F238E27FC236}">
                <a16:creationId xmlns:a16="http://schemas.microsoft.com/office/drawing/2014/main" id="{ECE0D43A-69E2-4FC7-B8F1-F13EA5E26A56}"/>
              </a:ext>
            </a:extLst>
          </p:cNvPr>
          <p:cNvCxnSpPr>
            <a:cxnSpLocks/>
          </p:cNvCxnSpPr>
          <p:nvPr/>
        </p:nvCxnSpPr>
        <p:spPr>
          <a:xfrm flipV="1">
            <a:off x="3732499" y="2187329"/>
            <a:ext cx="527539" cy="4051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34E982B-A151-30A2-005C-1CF89B022ADC}"/>
              </a:ext>
            </a:extLst>
          </p:cNvPr>
          <p:cNvSpPr txBox="1"/>
          <p:nvPr/>
        </p:nvSpPr>
        <p:spPr>
          <a:xfrm>
            <a:off x="4243894" y="1725148"/>
            <a:ext cx="898003" cy="523220"/>
          </a:xfrm>
          <a:prstGeom prst="rect">
            <a:avLst/>
          </a:prstGeom>
          <a:noFill/>
        </p:spPr>
        <p:txBody>
          <a:bodyPr wrap="none" rtlCol="0">
            <a:spAutoFit/>
          </a:bodyPr>
          <a:lstStyle/>
          <a:p>
            <a:r>
              <a:rPr lang="en-US" sz="2800" dirty="0"/>
              <a:t>4.5%</a:t>
            </a:r>
          </a:p>
        </p:txBody>
      </p:sp>
      <p:cxnSp>
        <p:nvCxnSpPr>
          <p:cNvPr id="10" name="Straight Arrow Connector 9">
            <a:extLst>
              <a:ext uri="{FF2B5EF4-FFF2-40B4-BE49-F238E27FC236}">
                <a16:creationId xmlns:a16="http://schemas.microsoft.com/office/drawing/2014/main" id="{FEE1E246-D2A5-8760-D740-647CF4056A5F}"/>
              </a:ext>
            </a:extLst>
          </p:cNvPr>
          <p:cNvCxnSpPr>
            <a:cxnSpLocks/>
          </p:cNvCxnSpPr>
          <p:nvPr/>
        </p:nvCxnSpPr>
        <p:spPr>
          <a:xfrm flipV="1">
            <a:off x="7415502" y="2163167"/>
            <a:ext cx="614334" cy="471802"/>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A4C0D7-C5AD-7979-2E22-D317FF2D9DB4}"/>
              </a:ext>
            </a:extLst>
          </p:cNvPr>
          <p:cNvSpPr txBox="1"/>
          <p:nvPr/>
        </p:nvSpPr>
        <p:spPr>
          <a:xfrm>
            <a:off x="8029836" y="1758490"/>
            <a:ext cx="1080745" cy="523220"/>
          </a:xfrm>
          <a:prstGeom prst="rect">
            <a:avLst/>
          </a:prstGeom>
          <a:noFill/>
        </p:spPr>
        <p:txBody>
          <a:bodyPr wrap="none" rtlCol="0">
            <a:spAutoFit/>
          </a:bodyPr>
          <a:lstStyle/>
          <a:p>
            <a:r>
              <a:rPr lang="en-US" sz="2800" dirty="0"/>
              <a:t>35.4%</a:t>
            </a:r>
          </a:p>
        </p:txBody>
      </p:sp>
      <p:sp>
        <p:nvSpPr>
          <p:cNvPr id="14" name="Rectangle 13">
            <a:extLst>
              <a:ext uri="{FF2B5EF4-FFF2-40B4-BE49-F238E27FC236}">
                <a16:creationId xmlns:a16="http://schemas.microsoft.com/office/drawing/2014/main" id="{458D7B6B-A61A-3C7B-4443-7E449606D9DC}"/>
              </a:ext>
            </a:extLst>
          </p:cNvPr>
          <p:cNvSpPr/>
          <p:nvPr/>
        </p:nvSpPr>
        <p:spPr>
          <a:xfrm>
            <a:off x="9333985" y="4736364"/>
            <a:ext cx="283515" cy="28351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0B1BDC8-25EC-64B2-6B54-02CE32E02435}"/>
              </a:ext>
            </a:extLst>
          </p:cNvPr>
          <p:cNvSpPr txBox="1"/>
          <p:nvPr/>
        </p:nvSpPr>
        <p:spPr>
          <a:xfrm>
            <a:off x="9701502" y="4585733"/>
            <a:ext cx="2239393" cy="584775"/>
          </a:xfrm>
          <a:prstGeom prst="rect">
            <a:avLst/>
          </a:prstGeom>
          <a:noFill/>
        </p:spPr>
        <p:txBody>
          <a:bodyPr wrap="square" rtlCol="0">
            <a:spAutoFit/>
          </a:bodyPr>
          <a:lstStyle/>
          <a:p>
            <a:r>
              <a:rPr lang="en-US" sz="1600" dirty="0"/>
              <a:t>Census-respondent identified First Nations </a:t>
            </a:r>
          </a:p>
        </p:txBody>
      </p:sp>
      <p:sp>
        <p:nvSpPr>
          <p:cNvPr id="3" name="TextBox 2">
            <a:extLst>
              <a:ext uri="{FF2B5EF4-FFF2-40B4-BE49-F238E27FC236}">
                <a16:creationId xmlns:a16="http://schemas.microsoft.com/office/drawing/2014/main" id="{DE011D1D-E938-6F35-D0B2-629DF5CE70EC}"/>
              </a:ext>
            </a:extLst>
          </p:cNvPr>
          <p:cNvSpPr txBox="1"/>
          <p:nvPr/>
        </p:nvSpPr>
        <p:spPr>
          <a:xfrm>
            <a:off x="302474" y="6216574"/>
            <a:ext cx="3506024" cy="369332"/>
          </a:xfrm>
          <a:prstGeom prst="rect">
            <a:avLst/>
          </a:prstGeom>
          <a:noFill/>
        </p:spPr>
        <p:txBody>
          <a:bodyPr wrap="none" rtlCol="0">
            <a:spAutoFit/>
          </a:bodyPr>
          <a:lstStyle/>
          <a:p>
            <a:r>
              <a:rPr lang="en-US" dirty="0"/>
              <a:t>*Preliminary Data, CanFos-2011. </a:t>
            </a:r>
          </a:p>
        </p:txBody>
      </p:sp>
    </p:spTree>
    <p:extLst>
      <p:ext uri="{BB962C8B-B14F-4D97-AF65-F5344CB8AC3E}">
        <p14:creationId xmlns:p14="http://schemas.microsoft.com/office/powerpoint/2010/main" val="222315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D31D4A8-7518-CC06-2F87-0B1BE30298A1}"/>
              </a:ext>
            </a:extLst>
          </p:cNvPr>
          <p:cNvGraphicFramePr>
            <a:graphicFrameLocks noGrp="1"/>
          </p:cNvGraphicFramePr>
          <p:nvPr>
            <p:ph idx="1"/>
            <p:extLst>
              <p:ext uri="{D42A27DB-BD31-4B8C-83A1-F6EECF244321}">
                <p14:modId xmlns:p14="http://schemas.microsoft.com/office/powerpoint/2010/main" val="3925322187"/>
              </p:ext>
            </p:extLst>
          </p:nvPr>
        </p:nvGraphicFramePr>
        <p:xfrm>
          <a:off x="756556" y="1772760"/>
          <a:ext cx="10052958" cy="1381760"/>
        </p:xfrm>
        <a:graphic>
          <a:graphicData uri="http://schemas.openxmlformats.org/drawingml/2006/table">
            <a:tbl>
              <a:tblPr firstRow="1" bandRow="1">
                <a:tableStyleId>{5940675A-B579-460E-94D1-54222C63F5DA}</a:tableStyleId>
              </a:tblPr>
              <a:tblGrid>
                <a:gridCol w="1583873">
                  <a:extLst>
                    <a:ext uri="{9D8B030D-6E8A-4147-A177-3AD203B41FA5}">
                      <a16:colId xmlns:a16="http://schemas.microsoft.com/office/drawing/2014/main" val="1668939051"/>
                    </a:ext>
                  </a:extLst>
                </a:gridCol>
                <a:gridCol w="1676400">
                  <a:extLst>
                    <a:ext uri="{9D8B030D-6E8A-4147-A177-3AD203B41FA5}">
                      <a16:colId xmlns:a16="http://schemas.microsoft.com/office/drawing/2014/main" val="1277664095"/>
                    </a:ext>
                  </a:extLst>
                </a:gridCol>
                <a:gridCol w="1752600">
                  <a:extLst>
                    <a:ext uri="{9D8B030D-6E8A-4147-A177-3AD203B41FA5}">
                      <a16:colId xmlns:a16="http://schemas.microsoft.com/office/drawing/2014/main" val="1163736853"/>
                    </a:ext>
                  </a:extLst>
                </a:gridCol>
                <a:gridCol w="1709057">
                  <a:extLst>
                    <a:ext uri="{9D8B030D-6E8A-4147-A177-3AD203B41FA5}">
                      <a16:colId xmlns:a16="http://schemas.microsoft.com/office/drawing/2014/main" val="2520227983"/>
                    </a:ext>
                  </a:extLst>
                </a:gridCol>
                <a:gridCol w="1371600">
                  <a:extLst>
                    <a:ext uri="{9D8B030D-6E8A-4147-A177-3AD203B41FA5}">
                      <a16:colId xmlns:a16="http://schemas.microsoft.com/office/drawing/2014/main" val="957073349"/>
                    </a:ext>
                  </a:extLst>
                </a:gridCol>
                <a:gridCol w="1959428">
                  <a:extLst>
                    <a:ext uri="{9D8B030D-6E8A-4147-A177-3AD203B41FA5}">
                      <a16:colId xmlns:a16="http://schemas.microsoft.com/office/drawing/2014/main" val="764887408"/>
                    </a:ext>
                  </a:extLst>
                </a:gridCol>
              </a:tblGrid>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b="1" dirty="0"/>
                        <a:t>Number In Foster Homes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b="1" dirty="0"/>
                        <a:t>Number Not In Foster Homes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b="1" dirty="0"/>
                        <a:t>Foster Home Rate per 1,000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b="1" dirty="0"/>
                        <a:t>Relative Rate (RR)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b="1" dirty="0"/>
                        <a:t>95% Confidence Interval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5687863"/>
                  </a:ext>
                </a:extLst>
              </a:tr>
              <a:tr h="370840">
                <a:tc>
                  <a:txBody>
                    <a:bodyPr/>
                    <a:lstStyle/>
                    <a:p>
                      <a:r>
                        <a:rPr lang="en-US" b="1" dirty="0"/>
                        <a:t>White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t>11,595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t>3,514,803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t>3.3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t>REFERENT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t>REFERENT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002391"/>
                  </a:ext>
                </a:extLst>
              </a:tr>
              <a:tr h="370840">
                <a:tc>
                  <a:txBody>
                    <a:bodyPr/>
                    <a:lstStyle/>
                    <a:p>
                      <a:r>
                        <a:rPr lang="en-US" b="1" dirty="0">
                          <a:solidFill>
                            <a:schemeClr val="accent2"/>
                          </a:solidFill>
                        </a:rPr>
                        <a:t>First Nations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solidFill>
                            <a:schemeClr val="accent2"/>
                          </a:solidFill>
                        </a:rPr>
                        <a:t>14,477</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solidFill>
                            <a:schemeClr val="accent2"/>
                          </a:solidFill>
                        </a:rPr>
                        <a:t>272,225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dirty="0">
                          <a:solidFill>
                            <a:schemeClr val="accent2"/>
                          </a:solidFill>
                        </a:rPr>
                        <a:t>50.5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rPr>
                        <a:t>15.4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2"/>
                          </a:solidFill>
                        </a:rPr>
                        <a:t>9.3-25.4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104397"/>
                  </a:ext>
                </a:extLst>
              </a:tr>
            </a:tbl>
          </a:graphicData>
        </a:graphic>
      </p:graphicFrame>
      <p:sp>
        <p:nvSpPr>
          <p:cNvPr id="4" name="Rectangle 2">
            <a:extLst>
              <a:ext uri="{FF2B5EF4-FFF2-40B4-BE49-F238E27FC236}">
                <a16:creationId xmlns:a16="http://schemas.microsoft.com/office/drawing/2014/main" id="{7B53D018-4B94-C3FB-BC69-CFD38FF823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6CCA9DE0-EA7E-AA2C-9F59-71B68C8D0DEB}"/>
              </a:ext>
            </a:extLst>
          </p:cNvPr>
          <p:cNvSpPr txBox="1"/>
          <p:nvPr/>
        </p:nvSpPr>
        <p:spPr>
          <a:xfrm>
            <a:off x="664028" y="930314"/>
            <a:ext cx="10847585" cy="400110"/>
          </a:xfrm>
          <a:prstGeom prst="rect">
            <a:avLst/>
          </a:prstGeom>
          <a:noFill/>
        </p:spPr>
        <p:txBody>
          <a:bodyPr wrap="none" rtlCol="0">
            <a:spAutoFit/>
          </a:bodyPr>
          <a:lstStyle/>
          <a:p>
            <a:r>
              <a:rPr lang="en-US" sz="2000" b="1" dirty="0"/>
              <a:t>Table 1: Relative Rate of First Nations Children in Foster Homes compared to White Children</a:t>
            </a:r>
          </a:p>
        </p:txBody>
      </p:sp>
      <p:sp>
        <p:nvSpPr>
          <p:cNvPr id="8" name="TextBox 7">
            <a:extLst>
              <a:ext uri="{FF2B5EF4-FFF2-40B4-BE49-F238E27FC236}">
                <a16:creationId xmlns:a16="http://schemas.microsoft.com/office/drawing/2014/main" id="{E5CD6A6C-9459-66CB-B695-CC5C52E70F8B}"/>
              </a:ext>
            </a:extLst>
          </p:cNvPr>
          <p:cNvSpPr txBox="1"/>
          <p:nvPr/>
        </p:nvSpPr>
        <p:spPr>
          <a:xfrm>
            <a:off x="756556" y="3671123"/>
            <a:ext cx="9559435" cy="1261884"/>
          </a:xfrm>
          <a:prstGeom prst="rect">
            <a:avLst/>
          </a:prstGeom>
          <a:noFill/>
        </p:spPr>
        <p:txBody>
          <a:bodyPr wrap="square" rtlCol="0">
            <a:spAutoFit/>
          </a:bodyPr>
          <a:lstStyle/>
          <a:p>
            <a:r>
              <a:rPr lang="en-US" sz="2400" dirty="0"/>
              <a:t> 	Across Canada, First Nations children are </a:t>
            </a:r>
            <a:r>
              <a:rPr lang="en-US" sz="2800" b="1" dirty="0">
                <a:solidFill>
                  <a:schemeClr val="accent2"/>
                </a:solidFill>
              </a:rPr>
              <a:t>15.4 times </a:t>
            </a:r>
            <a:r>
              <a:rPr lang="en-US" sz="2400" dirty="0"/>
              <a:t>(95% CI 9.27-25.43) more likely to be in a private dwelling foster home compared to White children.</a:t>
            </a:r>
          </a:p>
        </p:txBody>
      </p:sp>
      <p:pic>
        <p:nvPicPr>
          <p:cNvPr id="10" name="Graphic 9" descr="Arrow Right with solid fill">
            <a:extLst>
              <a:ext uri="{FF2B5EF4-FFF2-40B4-BE49-F238E27FC236}">
                <a16:creationId xmlns:a16="http://schemas.microsoft.com/office/drawing/2014/main" id="{B6149A79-125B-B081-A234-5636D3D233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6556" y="3431092"/>
            <a:ext cx="914400" cy="914400"/>
          </a:xfrm>
          <a:prstGeom prst="rect">
            <a:avLst/>
          </a:prstGeom>
        </p:spPr>
      </p:pic>
      <p:sp>
        <p:nvSpPr>
          <p:cNvPr id="2" name="TextBox 1">
            <a:extLst>
              <a:ext uri="{FF2B5EF4-FFF2-40B4-BE49-F238E27FC236}">
                <a16:creationId xmlns:a16="http://schemas.microsoft.com/office/drawing/2014/main" id="{DE083466-3006-C677-8264-E32E53106E9A}"/>
              </a:ext>
            </a:extLst>
          </p:cNvPr>
          <p:cNvSpPr txBox="1"/>
          <p:nvPr/>
        </p:nvSpPr>
        <p:spPr>
          <a:xfrm>
            <a:off x="302474" y="6216574"/>
            <a:ext cx="3506024" cy="369332"/>
          </a:xfrm>
          <a:prstGeom prst="rect">
            <a:avLst/>
          </a:prstGeom>
          <a:noFill/>
        </p:spPr>
        <p:txBody>
          <a:bodyPr wrap="none" rtlCol="0">
            <a:spAutoFit/>
          </a:bodyPr>
          <a:lstStyle/>
          <a:p>
            <a:r>
              <a:rPr lang="en-US" dirty="0"/>
              <a:t>*Preliminary Data, CanFos-2011. </a:t>
            </a:r>
          </a:p>
        </p:txBody>
      </p:sp>
    </p:spTree>
    <p:extLst>
      <p:ext uri="{BB962C8B-B14F-4D97-AF65-F5344CB8AC3E}">
        <p14:creationId xmlns:p14="http://schemas.microsoft.com/office/powerpoint/2010/main" val="47279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766AE-26E8-97D4-8BFE-6C79E3D7A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80C0E-D2AC-F833-8D1A-24ABB2B1EFF8}"/>
              </a:ext>
            </a:extLst>
          </p:cNvPr>
          <p:cNvSpPr>
            <a:spLocks noGrp="1"/>
          </p:cNvSpPr>
          <p:nvPr>
            <p:ph type="title"/>
          </p:nvPr>
        </p:nvSpPr>
        <p:spPr>
          <a:xfrm>
            <a:off x="838200" y="2226583"/>
            <a:ext cx="10515600" cy="1325563"/>
          </a:xfrm>
        </p:spPr>
        <p:txBody>
          <a:bodyPr/>
          <a:lstStyle/>
          <a:p>
            <a:r>
              <a:rPr lang="en-US" dirty="0"/>
              <a:t>Part 2: Percentage Charts of Child Characteristics </a:t>
            </a:r>
          </a:p>
        </p:txBody>
      </p:sp>
    </p:spTree>
    <p:extLst>
      <p:ext uri="{BB962C8B-B14F-4D97-AF65-F5344CB8AC3E}">
        <p14:creationId xmlns:p14="http://schemas.microsoft.com/office/powerpoint/2010/main" val="101076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BB6D4-FB3D-EF87-9C41-1164DBF810E3}"/>
              </a:ext>
            </a:extLst>
          </p:cNvPr>
          <p:cNvSpPr txBox="1"/>
          <p:nvPr/>
        </p:nvSpPr>
        <p:spPr>
          <a:xfrm>
            <a:off x="1943687" y="5678918"/>
            <a:ext cx="8532000" cy="307777"/>
          </a:xfrm>
          <a:prstGeom prst="rect">
            <a:avLst/>
          </a:prstGeom>
          <a:noFill/>
        </p:spPr>
        <p:txBody>
          <a:bodyPr wrap="square" rtlCol="0">
            <a:spAutoFit/>
          </a:bodyPr>
          <a:lstStyle/>
          <a:p>
            <a:pPr algn="ctr"/>
            <a:r>
              <a:rPr lang="en-CA" sz="1400" b="1" dirty="0"/>
              <a:t>Status Indian (%)</a:t>
            </a:r>
          </a:p>
        </p:txBody>
      </p:sp>
      <p:graphicFrame>
        <p:nvGraphicFramePr>
          <p:cNvPr id="2" name="Chart 1">
            <a:extLst>
              <a:ext uri="{FF2B5EF4-FFF2-40B4-BE49-F238E27FC236}">
                <a16:creationId xmlns:a16="http://schemas.microsoft.com/office/drawing/2014/main" id="{31CF919C-5BF6-4DEF-B195-47C5B34862ED}"/>
              </a:ext>
            </a:extLst>
          </p:cNvPr>
          <p:cNvGraphicFramePr>
            <a:graphicFrameLocks/>
          </p:cNvGraphicFramePr>
          <p:nvPr/>
        </p:nvGraphicFramePr>
        <p:xfrm>
          <a:off x="-19131" y="1390672"/>
          <a:ext cx="11268000" cy="478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6BB90F3-766B-9162-29E2-311BACAD7A80}"/>
              </a:ext>
            </a:extLst>
          </p:cNvPr>
          <p:cNvSpPr/>
          <p:nvPr/>
        </p:nvSpPr>
        <p:spPr>
          <a:xfrm>
            <a:off x="0" y="2005697"/>
            <a:ext cx="3209888" cy="30861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64964DD-D111-E662-B64F-D3F1EE5ACB49}"/>
              </a:ext>
            </a:extLst>
          </p:cNvPr>
          <p:cNvSpPr txBox="1"/>
          <p:nvPr/>
        </p:nvSpPr>
        <p:spPr>
          <a:xfrm>
            <a:off x="629516" y="2199813"/>
            <a:ext cx="1617559" cy="369332"/>
          </a:xfrm>
          <a:prstGeom prst="rect">
            <a:avLst/>
          </a:prstGeom>
          <a:noFill/>
        </p:spPr>
        <p:txBody>
          <a:bodyPr wrap="none" rtlCol="0">
            <a:spAutoFit/>
          </a:bodyPr>
          <a:lstStyle/>
          <a:p>
            <a:r>
              <a:rPr lang="en-US" dirty="0"/>
              <a:t>In Foster Home</a:t>
            </a:r>
          </a:p>
        </p:txBody>
      </p:sp>
      <p:sp>
        <p:nvSpPr>
          <p:cNvPr id="8" name="TextBox 7">
            <a:extLst>
              <a:ext uri="{FF2B5EF4-FFF2-40B4-BE49-F238E27FC236}">
                <a16:creationId xmlns:a16="http://schemas.microsoft.com/office/drawing/2014/main" id="{DD0F2B7C-867C-8C48-EB87-78B53A3AF682}"/>
              </a:ext>
            </a:extLst>
          </p:cNvPr>
          <p:cNvSpPr txBox="1"/>
          <p:nvPr/>
        </p:nvSpPr>
        <p:spPr>
          <a:xfrm>
            <a:off x="629516" y="4042574"/>
            <a:ext cx="2013500" cy="369332"/>
          </a:xfrm>
          <a:prstGeom prst="rect">
            <a:avLst/>
          </a:prstGeom>
          <a:noFill/>
        </p:spPr>
        <p:txBody>
          <a:bodyPr wrap="none" rtlCol="0">
            <a:spAutoFit/>
          </a:bodyPr>
          <a:lstStyle/>
          <a:p>
            <a:r>
              <a:rPr lang="en-US" dirty="0"/>
              <a:t>Not in Foster Home</a:t>
            </a:r>
          </a:p>
        </p:txBody>
      </p:sp>
      <p:sp>
        <p:nvSpPr>
          <p:cNvPr id="9" name="Rectangle 8">
            <a:extLst>
              <a:ext uri="{FF2B5EF4-FFF2-40B4-BE49-F238E27FC236}">
                <a16:creationId xmlns:a16="http://schemas.microsoft.com/office/drawing/2014/main" id="{525DDC85-3782-BE6B-5427-023DCF1927C5}"/>
              </a:ext>
            </a:extLst>
          </p:cNvPr>
          <p:cNvSpPr/>
          <p:nvPr/>
        </p:nvSpPr>
        <p:spPr>
          <a:xfrm>
            <a:off x="4726168" y="5568400"/>
            <a:ext cx="2967038" cy="638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D408A83-A907-D0D5-FF7F-E3A7664EFFE3}"/>
              </a:ext>
            </a:extLst>
          </p:cNvPr>
          <p:cNvSpPr txBox="1"/>
          <p:nvPr/>
        </p:nvSpPr>
        <p:spPr>
          <a:xfrm>
            <a:off x="4055361" y="642916"/>
            <a:ext cx="4797724" cy="461665"/>
          </a:xfrm>
          <a:prstGeom prst="rect">
            <a:avLst/>
          </a:prstGeom>
          <a:noFill/>
        </p:spPr>
        <p:txBody>
          <a:bodyPr wrap="none" rtlCol="0">
            <a:spAutoFit/>
          </a:bodyPr>
          <a:lstStyle/>
          <a:p>
            <a:r>
              <a:rPr lang="en-US" sz="2400" dirty="0"/>
              <a:t>Chart 1: Status Indian (percentage)</a:t>
            </a:r>
            <a:endParaRPr lang="en-US" dirty="0"/>
          </a:p>
        </p:txBody>
      </p:sp>
      <p:sp>
        <p:nvSpPr>
          <p:cNvPr id="4" name="TextBox 3">
            <a:extLst>
              <a:ext uri="{FF2B5EF4-FFF2-40B4-BE49-F238E27FC236}">
                <a16:creationId xmlns:a16="http://schemas.microsoft.com/office/drawing/2014/main" id="{B85883CB-DE66-44AC-E08C-023BEDDE0221}"/>
              </a:ext>
            </a:extLst>
          </p:cNvPr>
          <p:cNvSpPr txBox="1"/>
          <p:nvPr/>
        </p:nvSpPr>
        <p:spPr>
          <a:xfrm>
            <a:off x="302474" y="6216574"/>
            <a:ext cx="3459537" cy="369332"/>
          </a:xfrm>
          <a:prstGeom prst="rect">
            <a:avLst/>
          </a:prstGeom>
          <a:noFill/>
        </p:spPr>
        <p:txBody>
          <a:bodyPr wrap="none" rtlCol="0">
            <a:spAutoFit/>
          </a:bodyPr>
          <a:lstStyle/>
          <a:p>
            <a:r>
              <a:rPr lang="en-US" dirty="0"/>
              <a:t>*Preliminary Data, CanFos-2011.</a:t>
            </a:r>
          </a:p>
        </p:txBody>
      </p:sp>
    </p:spTree>
    <p:extLst>
      <p:ext uri="{BB962C8B-B14F-4D97-AF65-F5344CB8AC3E}">
        <p14:creationId xmlns:p14="http://schemas.microsoft.com/office/powerpoint/2010/main" val="67141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537EAF-FD16-9122-FB4D-F9F5D07B73BB}"/>
              </a:ext>
            </a:extLst>
          </p:cNvPr>
          <p:cNvSpPr txBox="1"/>
          <p:nvPr/>
        </p:nvSpPr>
        <p:spPr>
          <a:xfrm>
            <a:off x="1830000" y="5216589"/>
            <a:ext cx="8532000" cy="307777"/>
          </a:xfrm>
          <a:prstGeom prst="rect">
            <a:avLst/>
          </a:prstGeom>
          <a:noFill/>
        </p:spPr>
        <p:txBody>
          <a:bodyPr wrap="square" rtlCol="0">
            <a:spAutoFit/>
          </a:bodyPr>
          <a:lstStyle/>
          <a:p>
            <a:pPr algn="ctr"/>
            <a:r>
              <a:rPr lang="en-CA" sz="1400" b="1" dirty="0"/>
              <a:t>Living on-reserve or off-reserve (%)</a:t>
            </a:r>
          </a:p>
        </p:txBody>
      </p:sp>
      <p:graphicFrame>
        <p:nvGraphicFramePr>
          <p:cNvPr id="3" name="Chart 2">
            <a:extLst>
              <a:ext uri="{FF2B5EF4-FFF2-40B4-BE49-F238E27FC236}">
                <a16:creationId xmlns:a16="http://schemas.microsoft.com/office/drawing/2014/main" id="{6DAEE977-20FC-4A10-AC45-D98D9B7BAB66}"/>
              </a:ext>
            </a:extLst>
          </p:cNvPr>
          <p:cNvGraphicFramePr>
            <a:graphicFrameLocks/>
          </p:cNvGraphicFramePr>
          <p:nvPr/>
        </p:nvGraphicFramePr>
        <p:xfrm>
          <a:off x="480403" y="1241264"/>
          <a:ext cx="11160000" cy="478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F353970-66F9-76D5-83DA-6921B9ED5601}"/>
              </a:ext>
            </a:extLst>
          </p:cNvPr>
          <p:cNvSpPr/>
          <p:nvPr/>
        </p:nvSpPr>
        <p:spPr>
          <a:xfrm>
            <a:off x="462000" y="2128838"/>
            <a:ext cx="3209888" cy="30861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24DF38-8BE1-0300-9FD5-2C7EEE30512F}"/>
              </a:ext>
            </a:extLst>
          </p:cNvPr>
          <p:cNvSpPr txBox="1"/>
          <p:nvPr/>
        </p:nvSpPr>
        <p:spPr>
          <a:xfrm>
            <a:off x="1091516" y="2322954"/>
            <a:ext cx="1950855" cy="369332"/>
          </a:xfrm>
          <a:prstGeom prst="rect">
            <a:avLst/>
          </a:prstGeom>
          <a:noFill/>
        </p:spPr>
        <p:txBody>
          <a:bodyPr wrap="none" rtlCol="0">
            <a:spAutoFit/>
          </a:bodyPr>
          <a:lstStyle/>
          <a:p>
            <a:r>
              <a:rPr lang="en-US" dirty="0"/>
              <a:t>FN in foster homes</a:t>
            </a:r>
          </a:p>
        </p:txBody>
      </p:sp>
      <p:sp>
        <p:nvSpPr>
          <p:cNvPr id="7" name="TextBox 6">
            <a:extLst>
              <a:ext uri="{FF2B5EF4-FFF2-40B4-BE49-F238E27FC236}">
                <a16:creationId xmlns:a16="http://schemas.microsoft.com/office/drawing/2014/main" id="{420E53B9-2070-06D1-57D1-FAFA3C8FD8BB}"/>
              </a:ext>
            </a:extLst>
          </p:cNvPr>
          <p:cNvSpPr txBox="1"/>
          <p:nvPr/>
        </p:nvSpPr>
        <p:spPr>
          <a:xfrm>
            <a:off x="1091516" y="4165715"/>
            <a:ext cx="2324354" cy="369332"/>
          </a:xfrm>
          <a:prstGeom prst="rect">
            <a:avLst/>
          </a:prstGeom>
          <a:noFill/>
        </p:spPr>
        <p:txBody>
          <a:bodyPr wrap="none" rtlCol="0">
            <a:spAutoFit/>
          </a:bodyPr>
          <a:lstStyle/>
          <a:p>
            <a:r>
              <a:rPr lang="en-US" dirty="0"/>
              <a:t>FN not in foster homes</a:t>
            </a:r>
          </a:p>
        </p:txBody>
      </p:sp>
      <p:sp>
        <p:nvSpPr>
          <p:cNvPr id="8" name="TextBox 7">
            <a:extLst>
              <a:ext uri="{FF2B5EF4-FFF2-40B4-BE49-F238E27FC236}">
                <a16:creationId xmlns:a16="http://schemas.microsoft.com/office/drawing/2014/main" id="{7A6B220F-6D9F-622A-96C6-AEB07069AE35}"/>
              </a:ext>
            </a:extLst>
          </p:cNvPr>
          <p:cNvSpPr txBox="1"/>
          <p:nvPr/>
        </p:nvSpPr>
        <p:spPr>
          <a:xfrm>
            <a:off x="3829466" y="696370"/>
            <a:ext cx="5249514" cy="461665"/>
          </a:xfrm>
          <a:prstGeom prst="rect">
            <a:avLst/>
          </a:prstGeom>
          <a:noFill/>
        </p:spPr>
        <p:txBody>
          <a:bodyPr wrap="none" rtlCol="0">
            <a:spAutoFit/>
          </a:bodyPr>
          <a:lstStyle/>
          <a:p>
            <a:r>
              <a:rPr lang="en-US" sz="2400" dirty="0"/>
              <a:t>Chart 2: Living on-reserve </a:t>
            </a:r>
            <a:r>
              <a:rPr lang="en-US" dirty="0"/>
              <a:t>(</a:t>
            </a:r>
            <a:r>
              <a:rPr lang="en-US" sz="2400" dirty="0"/>
              <a:t>percentage</a:t>
            </a:r>
            <a:r>
              <a:rPr lang="en-US" dirty="0"/>
              <a:t>)</a:t>
            </a:r>
          </a:p>
        </p:txBody>
      </p:sp>
      <p:sp>
        <p:nvSpPr>
          <p:cNvPr id="9" name="Rectangle 8">
            <a:extLst>
              <a:ext uri="{FF2B5EF4-FFF2-40B4-BE49-F238E27FC236}">
                <a16:creationId xmlns:a16="http://schemas.microsoft.com/office/drawing/2014/main" id="{0301F9A3-23AF-3C4F-FD56-ABE7E7EB1F79}"/>
              </a:ext>
            </a:extLst>
          </p:cNvPr>
          <p:cNvSpPr/>
          <p:nvPr/>
        </p:nvSpPr>
        <p:spPr>
          <a:xfrm>
            <a:off x="569324" y="1881993"/>
            <a:ext cx="3209888" cy="30861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D91C1D-55DE-027D-D9A2-054690306606}"/>
              </a:ext>
            </a:extLst>
          </p:cNvPr>
          <p:cNvSpPr txBox="1"/>
          <p:nvPr/>
        </p:nvSpPr>
        <p:spPr>
          <a:xfrm>
            <a:off x="1091516" y="2322954"/>
            <a:ext cx="1617559" cy="369332"/>
          </a:xfrm>
          <a:prstGeom prst="rect">
            <a:avLst/>
          </a:prstGeom>
          <a:noFill/>
        </p:spPr>
        <p:txBody>
          <a:bodyPr wrap="none" rtlCol="0">
            <a:spAutoFit/>
          </a:bodyPr>
          <a:lstStyle/>
          <a:p>
            <a:r>
              <a:rPr lang="en-US" dirty="0"/>
              <a:t>In Foster Home</a:t>
            </a:r>
          </a:p>
        </p:txBody>
      </p:sp>
      <p:sp>
        <p:nvSpPr>
          <p:cNvPr id="11" name="TextBox 10">
            <a:extLst>
              <a:ext uri="{FF2B5EF4-FFF2-40B4-BE49-F238E27FC236}">
                <a16:creationId xmlns:a16="http://schemas.microsoft.com/office/drawing/2014/main" id="{935D7AF9-EEC4-0869-DF8B-4D630361DBCE}"/>
              </a:ext>
            </a:extLst>
          </p:cNvPr>
          <p:cNvSpPr txBox="1"/>
          <p:nvPr/>
        </p:nvSpPr>
        <p:spPr>
          <a:xfrm>
            <a:off x="1091516" y="4165715"/>
            <a:ext cx="2013500" cy="369332"/>
          </a:xfrm>
          <a:prstGeom prst="rect">
            <a:avLst/>
          </a:prstGeom>
          <a:noFill/>
        </p:spPr>
        <p:txBody>
          <a:bodyPr wrap="none" rtlCol="0">
            <a:spAutoFit/>
          </a:bodyPr>
          <a:lstStyle/>
          <a:p>
            <a:r>
              <a:rPr lang="en-US" dirty="0"/>
              <a:t>Not in Foster Home</a:t>
            </a:r>
          </a:p>
        </p:txBody>
      </p:sp>
      <p:sp>
        <p:nvSpPr>
          <p:cNvPr id="12" name="TextBox 11">
            <a:extLst>
              <a:ext uri="{FF2B5EF4-FFF2-40B4-BE49-F238E27FC236}">
                <a16:creationId xmlns:a16="http://schemas.microsoft.com/office/drawing/2014/main" id="{3B78849B-646B-82EF-782A-C030D0F487D6}"/>
              </a:ext>
            </a:extLst>
          </p:cNvPr>
          <p:cNvSpPr txBox="1"/>
          <p:nvPr/>
        </p:nvSpPr>
        <p:spPr>
          <a:xfrm>
            <a:off x="11010764" y="5370477"/>
            <a:ext cx="700833" cy="369332"/>
          </a:xfrm>
          <a:prstGeom prst="rect">
            <a:avLst/>
          </a:prstGeom>
          <a:noFill/>
        </p:spPr>
        <p:txBody>
          <a:bodyPr wrap="none" rtlCol="0">
            <a:spAutoFit/>
          </a:bodyPr>
          <a:lstStyle/>
          <a:p>
            <a:r>
              <a:rPr lang="en-US" dirty="0"/>
              <a:t>100%</a:t>
            </a:r>
          </a:p>
        </p:txBody>
      </p:sp>
      <p:sp>
        <p:nvSpPr>
          <p:cNvPr id="23" name="Rectangle 22">
            <a:extLst>
              <a:ext uri="{FF2B5EF4-FFF2-40B4-BE49-F238E27FC236}">
                <a16:creationId xmlns:a16="http://schemas.microsoft.com/office/drawing/2014/main" id="{3BC5AD94-A2CF-7AD8-DAF8-FC0051E48115}"/>
              </a:ext>
            </a:extLst>
          </p:cNvPr>
          <p:cNvSpPr/>
          <p:nvPr/>
        </p:nvSpPr>
        <p:spPr>
          <a:xfrm>
            <a:off x="4630615" y="5076092"/>
            <a:ext cx="2965938" cy="1195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17B282-0357-39EF-E6CB-5CC78BD194B9}"/>
              </a:ext>
            </a:extLst>
          </p:cNvPr>
          <p:cNvSpPr txBox="1"/>
          <p:nvPr/>
        </p:nvSpPr>
        <p:spPr>
          <a:xfrm>
            <a:off x="302474" y="6216574"/>
            <a:ext cx="3506024" cy="369332"/>
          </a:xfrm>
          <a:prstGeom prst="rect">
            <a:avLst/>
          </a:prstGeom>
          <a:noFill/>
        </p:spPr>
        <p:txBody>
          <a:bodyPr wrap="none" rtlCol="0">
            <a:spAutoFit/>
          </a:bodyPr>
          <a:lstStyle/>
          <a:p>
            <a:r>
              <a:rPr lang="en-US" dirty="0"/>
              <a:t>*Preliminary Data, CanFos-2011. </a:t>
            </a:r>
          </a:p>
        </p:txBody>
      </p:sp>
    </p:spTree>
    <p:extLst>
      <p:ext uri="{BB962C8B-B14F-4D97-AF65-F5344CB8AC3E}">
        <p14:creationId xmlns:p14="http://schemas.microsoft.com/office/powerpoint/2010/main" val="3719506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4400B88-8958-443F-9E98-3F281FD03B72}"/>
              </a:ext>
            </a:extLst>
          </p:cNvPr>
          <p:cNvGraphicFramePr>
            <a:graphicFrameLocks/>
          </p:cNvGraphicFramePr>
          <p:nvPr>
            <p:extLst>
              <p:ext uri="{D42A27DB-BD31-4B8C-83A1-F6EECF244321}">
                <p14:modId xmlns:p14="http://schemas.microsoft.com/office/powerpoint/2010/main" val="2577304066"/>
              </p:ext>
            </p:extLst>
          </p:nvPr>
        </p:nvGraphicFramePr>
        <p:xfrm>
          <a:off x="2885280" y="1557772"/>
          <a:ext cx="6850063" cy="432803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2DC3A33B-0F16-020F-8CFF-F00EC96B9D74}"/>
              </a:ext>
            </a:extLst>
          </p:cNvPr>
          <p:cNvSpPr/>
          <p:nvPr/>
        </p:nvSpPr>
        <p:spPr>
          <a:xfrm>
            <a:off x="3011116" y="4966259"/>
            <a:ext cx="7001670" cy="11077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4B24E583-87C2-38A3-E825-564F0FF0B1B7}"/>
              </a:ext>
            </a:extLst>
          </p:cNvPr>
          <p:cNvSpPr txBox="1"/>
          <p:nvPr/>
        </p:nvSpPr>
        <p:spPr>
          <a:xfrm>
            <a:off x="3418191" y="4810520"/>
            <a:ext cx="1893852" cy="707886"/>
          </a:xfrm>
          <a:prstGeom prst="rect">
            <a:avLst/>
          </a:prstGeom>
          <a:solidFill>
            <a:schemeClr val="bg1"/>
          </a:solidFill>
        </p:spPr>
        <p:txBody>
          <a:bodyPr wrap="none" rtlCol="0">
            <a:spAutoFit/>
          </a:bodyPr>
          <a:lstStyle/>
          <a:p>
            <a:r>
              <a:rPr lang="en-US" sz="2000" dirty="0"/>
              <a:t>First Nations</a:t>
            </a:r>
          </a:p>
          <a:p>
            <a:r>
              <a:rPr lang="en-US" sz="2000" dirty="0"/>
              <a:t>in foster homes</a:t>
            </a:r>
          </a:p>
        </p:txBody>
      </p:sp>
      <p:sp>
        <p:nvSpPr>
          <p:cNvPr id="6" name="TextBox 5">
            <a:extLst>
              <a:ext uri="{FF2B5EF4-FFF2-40B4-BE49-F238E27FC236}">
                <a16:creationId xmlns:a16="http://schemas.microsoft.com/office/drawing/2014/main" id="{0121D571-7E3E-20E4-7128-3BE2FDFB1C7C}"/>
              </a:ext>
            </a:extLst>
          </p:cNvPr>
          <p:cNvSpPr txBox="1"/>
          <p:nvPr/>
        </p:nvSpPr>
        <p:spPr>
          <a:xfrm>
            <a:off x="5573223" y="4764353"/>
            <a:ext cx="2352311" cy="707886"/>
          </a:xfrm>
          <a:prstGeom prst="rect">
            <a:avLst/>
          </a:prstGeom>
          <a:solidFill>
            <a:schemeClr val="bg1"/>
          </a:solidFill>
        </p:spPr>
        <p:txBody>
          <a:bodyPr wrap="none" rtlCol="0">
            <a:spAutoFit/>
          </a:bodyPr>
          <a:lstStyle/>
          <a:p>
            <a:r>
              <a:rPr lang="en-US" sz="2000" dirty="0"/>
              <a:t>First Nations</a:t>
            </a:r>
          </a:p>
          <a:p>
            <a:r>
              <a:rPr lang="en-US" sz="2000" dirty="0"/>
              <a:t>Not in foster homes</a:t>
            </a:r>
          </a:p>
        </p:txBody>
      </p:sp>
      <p:sp>
        <p:nvSpPr>
          <p:cNvPr id="7" name="TextBox 6">
            <a:extLst>
              <a:ext uri="{FF2B5EF4-FFF2-40B4-BE49-F238E27FC236}">
                <a16:creationId xmlns:a16="http://schemas.microsoft.com/office/drawing/2014/main" id="{EC75A441-0D4D-E924-C205-AE99D668EAB7}"/>
              </a:ext>
            </a:extLst>
          </p:cNvPr>
          <p:cNvSpPr txBox="1"/>
          <p:nvPr/>
        </p:nvSpPr>
        <p:spPr>
          <a:xfrm>
            <a:off x="7851935" y="5025459"/>
            <a:ext cx="2261838" cy="400110"/>
          </a:xfrm>
          <a:prstGeom prst="rect">
            <a:avLst/>
          </a:prstGeom>
          <a:solidFill>
            <a:schemeClr val="bg1"/>
          </a:solidFill>
        </p:spPr>
        <p:txBody>
          <a:bodyPr wrap="none" rtlCol="0">
            <a:spAutoFit/>
          </a:bodyPr>
          <a:lstStyle/>
          <a:p>
            <a:r>
              <a:rPr lang="en-US" sz="2000" dirty="0"/>
              <a:t>Canadian Children</a:t>
            </a:r>
          </a:p>
        </p:txBody>
      </p:sp>
      <p:sp>
        <p:nvSpPr>
          <p:cNvPr id="9" name="TextBox 8">
            <a:extLst>
              <a:ext uri="{FF2B5EF4-FFF2-40B4-BE49-F238E27FC236}">
                <a16:creationId xmlns:a16="http://schemas.microsoft.com/office/drawing/2014/main" id="{2B9D6F0E-5FF7-6C94-D0D4-8BA2C4EEA518}"/>
              </a:ext>
            </a:extLst>
          </p:cNvPr>
          <p:cNvSpPr txBox="1"/>
          <p:nvPr/>
        </p:nvSpPr>
        <p:spPr>
          <a:xfrm>
            <a:off x="1889696" y="656268"/>
            <a:ext cx="7997254" cy="461665"/>
          </a:xfrm>
          <a:prstGeom prst="rect">
            <a:avLst/>
          </a:prstGeom>
          <a:noFill/>
        </p:spPr>
        <p:txBody>
          <a:bodyPr wrap="none" rtlCol="0">
            <a:spAutoFit/>
          </a:bodyPr>
          <a:lstStyle/>
          <a:p>
            <a:r>
              <a:rPr lang="en-US" sz="2400" dirty="0"/>
              <a:t>Chart 3: Not employed, not in education, and not in training</a:t>
            </a:r>
          </a:p>
        </p:txBody>
      </p:sp>
      <p:sp>
        <p:nvSpPr>
          <p:cNvPr id="2" name="TextBox 1">
            <a:extLst>
              <a:ext uri="{FF2B5EF4-FFF2-40B4-BE49-F238E27FC236}">
                <a16:creationId xmlns:a16="http://schemas.microsoft.com/office/drawing/2014/main" id="{B6DD6920-7D18-A46D-B3A0-D7B70341D17B}"/>
              </a:ext>
            </a:extLst>
          </p:cNvPr>
          <p:cNvSpPr txBox="1"/>
          <p:nvPr/>
        </p:nvSpPr>
        <p:spPr>
          <a:xfrm rot="16200000">
            <a:off x="1224806" y="3198158"/>
            <a:ext cx="24637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cs typeface="Calibri"/>
              </a:rPr>
              <a:t>Percentage </a:t>
            </a:r>
            <a:endParaRPr lang="en-US" sz="2400" dirty="0"/>
          </a:p>
        </p:txBody>
      </p:sp>
      <p:sp>
        <p:nvSpPr>
          <p:cNvPr id="10" name="TextBox 9">
            <a:extLst>
              <a:ext uri="{FF2B5EF4-FFF2-40B4-BE49-F238E27FC236}">
                <a16:creationId xmlns:a16="http://schemas.microsoft.com/office/drawing/2014/main" id="{5B08CA8B-D84C-4B3C-8C47-3723C78A1AA8}"/>
              </a:ext>
            </a:extLst>
          </p:cNvPr>
          <p:cNvSpPr txBox="1"/>
          <p:nvPr/>
        </p:nvSpPr>
        <p:spPr>
          <a:xfrm>
            <a:off x="4174224" y="1973287"/>
            <a:ext cx="1002791"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22%</a:t>
            </a:r>
          </a:p>
        </p:txBody>
      </p:sp>
      <p:sp>
        <p:nvSpPr>
          <p:cNvPr id="11" name="TextBox 10">
            <a:extLst>
              <a:ext uri="{FF2B5EF4-FFF2-40B4-BE49-F238E27FC236}">
                <a16:creationId xmlns:a16="http://schemas.microsoft.com/office/drawing/2014/main" id="{7B684B25-9BDF-822C-B2F4-B8798C39170E}"/>
              </a:ext>
            </a:extLst>
          </p:cNvPr>
          <p:cNvSpPr txBox="1"/>
          <p:nvPr/>
        </p:nvSpPr>
        <p:spPr>
          <a:xfrm>
            <a:off x="6094936" y="2998105"/>
            <a:ext cx="1027762" cy="461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17%</a:t>
            </a:r>
          </a:p>
        </p:txBody>
      </p:sp>
      <p:sp>
        <p:nvSpPr>
          <p:cNvPr id="12" name="TextBox 11">
            <a:extLst>
              <a:ext uri="{FF2B5EF4-FFF2-40B4-BE49-F238E27FC236}">
                <a16:creationId xmlns:a16="http://schemas.microsoft.com/office/drawing/2014/main" id="{71493C4E-0CC4-0002-D6CA-56C8E9489DF7}"/>
              </a:ext>
            </a:extLst>
          </p:cNvPr>
          <p:cNvSpPr txBox="1"/>
          <p:nvPr/>
        </p:nvSpPr>
        <p:spPr>
          <a:xfrm>
            <a:off x="8201995" y="3228935"/>
            <a:ext cx="661116"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8%</a:t>
            </a:r>
          </a:p>
        </p:txBody>
      </p:sp>
      <p:sp>
        <p:nvSpPr>
          <p:cNvPr id="5" name="TextBox 4">
            <a:extLst>
              <a:ext uri="{FF2B5EF4-FFF2-40B4-BE49-F238E27FC236}">
                <a16:creationId xmlns:a16="http://schemas.microsoft.com/office/drawing/2014/main" id="{A8BC3FA3-3E25-1118-3E27-09C983D5403A}"/>
              </a:ext>
            </a:extLst>
          </p:cNvPr>
          <p:cNvSpPr txBox="1"/>
          <p:nvPr/>
        </p:nvSpPr>
        <p:spPr>
          <a:xfrm>
            <a:off x="6120703" y="2906568"/>
            <a:ext cx="1027762" cy="461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17%</a:t>
            </a:r>
          </a:p>
        </p:txBody>
      </p:sp>
      <p:sp>
        <p:nvSpPr>
          <p:cNvPr id="13" name="TextBox 12">
            <a:extLst>
              <a:ext uri="{FF2B5EF4-FFF2-40B4-BE49-F238E27FC236}">
                <a16:creationId xmlns:a16="http://schemas.microsoft.com/office/drawing/2014/main" id="{4C040D3D-FE6A-2564-90BB-E6CC099D929D}"/>
              </a:ext>
            </a:extLst>
          </p:cNvPr>
          <p:cNvSpPr txBox="1"/>
          <p:nvPr/>
        </p:nvSpPr>
        <p:spPr>
          <a:xfrm>
            <a:off x="302474" y="6216574"/>
            <a:ext cx="3506024" cy="369332"/>
          </a:xfrm>
          <a:prstGeom prst="rect">
            <a:avLst/>
          </a:prstGeom>
          <a:noFill/>
        </p:spPr>
        <p:txBody>
          <a:bodyPr wrap="none" rtlCol="0">
            <a:spAutoFit/>
          </a:bodyPr>
          <a:lstStyle/>
          <a:p>
            <a:r>
              <a:rPr lang="en-US" dirty="0"/>
              <a:t>*Preliminary Data, CanFos-2011. </a:t>
            </a:r>
          </a:p>
        </p:txBody>
      </p:sp>
      <p:sp>
        <p:nvSpPr>
          <p:cNvPr id="14" name="TextBox 13">
            <a:extLst>
              <a:ext uri="{FF2B5EF4-FFF2-40B4-BE49-F238E27FC236}">
                <a16:creationId xmlns:a16="http://schemas.microsoft.com/office/drawing/2014/main" id="{AF1CAD02-D9FA-D68D-7137-C96F386841F2}"/>
              </a:ext>
            </a:extLst>
          </p:cNvPr>
          <p:cNvSpPr txBox="1"/>
          <p:nvPr/>
        </p:nvSpPr>
        <p:spPr>
          <a:xfrm>
            <a:off x="1890262" y="1096107"/>
            <a:ext cx="2623282" cy="369332"/>
          </a:xfrm>
          <a:prstGeom prst="rect">
            <a:avLst/>
          </a:prstGeom>
          <a:noFill/>
        </p:spPr>
        <p:txBody>
          <a:bodyPr wrap="none" rtlCol="0">
            <a:spAutoFit/>
          </a:bodyPr>
          <a:lstStyle/>
          <a:p>
            <a:r>
              <a:rPr lang="en-US" sz="1800" dirty="0"/>
              <a:t>Youth 15 -18 years of age</a:t>
            </a:r>
            <a:endParaRPr lang="en-US" dirty="0"/>
          </a:p>
        </p:txBody>
      </p:sp>
    </p:spTree>
    <p:extLst>
      <p:ext uri="{BB962C8B-B14F-4D97-AF65-F5344CB8AC3E}">
        <p14:creationId xmlns:p14="http://schemas.microsoft.com/office/powerpoint/2010/main" val="271360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5B2CA4-BBCE-58C6-9A1B-EDE9C3DF2982}"/>
              </a:ext>
            </a:extLst>
          </p:cNvPr>
          <p:cNvSpPr/>
          <p:nvPr/>
        </p:nvSpPr>
        <p:spPr>
          <a:xfrm>
            <a:off x="462000" y="1163984"/>
            <a:ext cx="3152738" cy="4291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78E2B8-21DE-1445-78D7-9EE148DFCA1A}"/>
              </a:ext>
            </a:extLst>
          </p:cNvPr>
          <p:cNvSpPr txBox="1"/>
          <p:nvPr/>
        </p:nvSpPr>
        <p:spPr>
          <a:xfrm>
            <a:off x="3734680" y="589573"/>
            <a:ext cx="4722639" cy="461665"/>
          </a:xfrm>
          <a:prstGeom prst="rect">
            <a:avLst/>
          </a:prstGeom>
          <a:noFill/>
        </p:spPr>
        <p:txBody>
          <a:bodyPr wrap="none" rtlCol="0">
            <a:spAutoFit/>
          </a:bodyPr>
          <a:lstStyle/>
          <a:p>
            <a:r>
              <a:rPr lang="en-US" sz="2400" dirty="0"/>
              <a:t>Chart 4: Personal Income Quintile </a:t>
            </a:r>
            <a:endParaRPr lang="en-US" dirty="0"/>
          </a:p>
        </p:txBody>
      </p:sp>
      <p:grpSp>
        <p:nvGrpSpPr>
          <p:cNvPr id="11" name="Group 10">
            <a:extLst>
              <a:ext uri="{FF2B5EF4-FFF2-40B4-BE49-F238E27FC236}">
                <a16:creationId xmlns:a16="http://schemas.microsoft.com/office/drawing/2014/main" id="{29597F8D-8D51-B27D-626A-B9ABADFEA43E}"/>
              </a:ext>
            </a:extLst>
          </p:cNvPr>
          <p:cNvGrpSpPr/>
          <p:nvPr/>
        </p:nvGrpSpPr>
        <p:grpSpPr>
          <a:xfrm>
            <a:off x="258696" y="1431373"/>
            <a:ext cx="11471304" cy="4590211"/>
            <a:chOff x="462000" y="1402340"/>
            <a:chExt cx="11471304" cy="4590211"/>
          </a:xfrm>
        </p:grpSpPr>
        <p:graphicFrame>
          <p:nvGraphicFramePr>
            <p:cNvPr id="3" name="Chart 2">
              <a:extLst>
                <a:ext uri="{FF2B5EF4-FFF2-40B4-BE49-F238E27FC236}">
                  <a16:creationId xmlns:a16="http://schemas.microsoft.com/office/drawing/2014/main" id="{6061BB65-4B8D-4780-AFCA-793EFE052944}"/>
                </a:ext>
              </a:extLst>
            </p:cNvPr>
            <p:cNvGraphicFramePr>
              <a:graphicFrameLocks/>
            </p:cNvGraphicFramePr>
            <p:nvPr/>
          </p:nvGraphicFramePr>
          <p:xfrm>
            <a:off x="462000" y="1402340"/>
            <a:ext cx="11268000" cy="31081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5731D7D-F272-20EC-F48F-9C00C683A27E}"/>
                </a:ext>
              </a:extLst>
            </p:cNvPr>
            <p:cNvSpPr txBox="1"/>
            <p:nvPr/>
          </p:nvSpPr>
          <p:spPr>
            <a:xfrm>
              <a:off x="1557850" y="3375799"/>
              <a:ext cx="2131674" cy="646331"/>
            </a:xfrm>
            <a:prstGeom prst="rect">
              <a:avLst/>
            </a:prstGeom>
            <a:noFill/>
          </p:spPr>
          <p:txBody>
            <a:bodyPr wrap="none" rtlCol="0">
              <a:spAutoFit/>
            </a:bodyPr>
            <a:lstStyle/>
            <a:p>
              <a:r>
                <a:rPr lang="en-US" dirty="0"/>
                <a:t>First Nations</a:t>
              </a:r>
            </a:p>
            <a:p>
              <a:r>
                <a:rPr lang="en-US" dirty="0"/>
                <a:t>Not in foster homes</a:t>
              </a:r>
            </a:p>
          </p:txBody>
        </p:sp>
        <p:graphicFrame>
          <p:nvGraphicFramePr>
            <p:cNvPr id="6" name="Chart 5">
              <a:extLst>
                <a:ext uri="{FF2B5EF4-FFF2-40B4-BE49-F238E27FC236}">
                  <a16:creationId xmlns:a16="http://schemas.microsoft.com/office/drawing/2014/main" id="{C4E33F89-3140-CAB6-A7F9-A47275C90C46}"/>
                </a:ext>
              </a:extLst>
            </p:cNvPr>
            <p:cNvGraphicFramePr>
              <a:graphicFrameLocks/>
            </p:cNvGraphicFramePr>
            <p:nvPr/>
          </p:nvGraphicFramePr>
          <p:xfrm>
            <a:off x="3465572" y="4121403"/>
            <a:ext cx="8467732" cy="187114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9AE39EDC-2F6C-5507-4760-DBF86A4C09DE}"/>
                </a:ext>
              </a:extLst>
            </p:cNvPr>
            <p:cNvSpPr txBox="1"/>
            <p:nvPr/>
          </p:nvSpPr>
          <p:spPr>
            <a:xfrm>
              <a:off x="1632590" y="4709073"/>
              <a:ext cx="1898468" cy="369332"/>
            </a:xfrm>
            <a:prstGeom prst="rect">
              <a:avLst/>
            </a:prstGeom>
            <a:noFill/>
          </p:spPr>
          <p:txBody>
            <a:bodyPr wrap="none" rtlCol="0">
              <a:spAutoFit/>
            </a:bodyPr>
            <a:lstStyle/>
            <a:p>
              <a:r>
                <a:rPr lang="en-US" dirty="0"/>
                <a:t>Canadian Children</a:t>
              </a:r>
            </a:p>
          </p:txBody>
        </p:sp>
        <p:sp>
          <p:nvSpPr>
            <p:cNvPr id="2" name="TextBox 1">
              <a:extLst>
                <a:ext uri="{FF2B5EF4-FFF2-40B4-BE49-F238E27FC236}">
                  <a16:creationId xmlns:a16="http://schemas.microsoft.com/office/drawing/2014/main" id="{2D813FBB-3801-628E-106D-B0E84196C630}"/>
                </a:ext>
              </a:extLst>
            </p:cNvPr>
            <p:cNvSpPr txBox="1"/>
            <p:nvPr/>
          </p:nvSpPr>
          <p:spPr>
            <a:xfrm>
              <a:off x="1719568" y="1943638"/>
              <a:ext cx="1724511" cy="646331"/>
            </a:xfrm>
            <a:prstGeom prst="rect">
              <a:avLst/>
            </a:prstGeom>
            <a:noFill/>
          </p:spPr>
          <p:txBody>
            <a:bodyPr wrap="none" rtlCol="0">
              <a:spAutoFit/>
            </a:bodyPr>
            <a:lstStyle/>
            <a:p>
              <a:r>
                <a:rPr lang="en-US" dirty="0"/>
                <a:t> First Nations</a:t>
              </a:r>
            </a:p>
            <a:p>
              <a:r>
                <a:rPr lang="en-US" dirty="0"/>
                <a:t>In foster homes</a:t>
              </a:r>
            </a:p>
          </p:txBody>
        </p:sp>
      </p:grpSp>
      <p:sp>
        <p:nvSpPr>
          <p:cNvPr id="4" name="TextBox 3">
            <a:extLst>
              <a:ext uri="{FF2B5EF4-FFF2-40B4-BE49-F238E27FC236}">
                <a16:creationId xmlns:a16="http://schemas.microsoft.com/office/drawing/2014/main" id="{02F34818-73C5-5929-EFF2-411F0774037A}"/>
              </a:ext>
            </a:extLst>
          </p:cNvPr>
          <p:cNvSpPr txBox="1"/>
          <p:nvPr/>
        </p:nvSpPr>
        <p:spPr>
          <a:xfrm>
            <a:off x="9290239" y="6051080"/>
            <a:ext cx="892232" cy="369332"/>
          </a:xfrm>
          <a:prstGeom prst="rect">
            <a:avLst/>
          </a:prstGeom>
          <a:noFill/>
        </p:spPr>
        <p:txBody>
          <a:bodyPr wrap="none" rtlCol="0">
            <a:spAutoFit/>
          </a:bodyPr>
          <a:lstStyle/>
          <a:p>
            <a:r>
              <a:rPr lang="en-US" dirty="0"/>
              <a:t>Highest</a:t>
            </a:r>
          </a:p>
        </p:txBody>
      </p:sp>
      <p:cxnSp>
        <p:nvCxnSpPr>
          <p:cNvPr id="28" name="Straight Arrow Connector 27">
            <a:extLst>
              <a:ext uri="{FF2B5EF4-FFF2-40B4-BE49-F238E27FC236}">
                <a16:creationId xmlns:a16="http://schemas.microsoft.com/office/drawing/2014/main" id="{14BD0317-D0A3-784A-989C-C556209475E1}"/>
              </a:ext>
            </a:extLst>
          </p:cNvPr>
          <p:cNvCxnSpPr/>
          <p:nvPr/>
        </p:nvCxnSpPr>
        <p:spPr>
          <a:xfrm>
            <a:off x="10182471" y="6274233"/>
            <a:ext cx="9741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41E2483-0025-F0C2-726C-0581F102FDE1}"/>
              </a:ext>
            </a:extLst>
          </p:cNvPr>
          <p:cNvSpPr txBox="1"/>
          <p:nvPr/>
        </p:nvSpPr>
        <p:spPr>
          <a:xfrm>
            <a:off x="4415162" y="6133435"/>
            <a:ext cx="846001" cy="369332"/>
          </a:xfrm>
          <a:prstGeom prst="rect">
            <a:avLst/>
          </a:prstGeom>
          <a:noFill/>
        </p:spPr>
        <p:txBody>
          <a:bodyPr wrap="none" rtlCol="0">
            <a:spAutoFit/>
          </a:bodyPr>
          <a:lstStyle/>
          <a:p>
            <a:r>
              <a:rPr lang="en-US" dirty="0"/>
              <a:t>Lowest</a:t>
            </a:r>
          </a:p>
        </p:txBody>
      </p:sp>
      <p:cxnSp>
        <p:nvCxnSpPr>
          <p:cNvPr id="30" name="Straight Arrow Connector 29">
            <a:extLst>
              <a:ext uri="{FF2B5EF4-FFF2-40B4-BE49-F238E27FC236}">
                <a16:creationId xmlns:a16="http://schemas.microsoft.com/office/drawing/2014/main" id="{A425192F-E917-B54F-0812-C3C7FF4B82C1}"/>
              </a:ext>
            </a:extLst>
          </p:cNvPr>
          <p:cNvCxnSpPr>
            <a:cxnSpLocks/>
          </p:cNvCxnSpPr>
          <p:nvPr/>
        </p:nvCxnSpPr>
        <p:spPr>
          <a:xfrm flipH="1">
            <a:off x="3320685" y="6354259"/>
            <a:ext cx="10944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58FABF3-D319-B3A4-8B7C-2E23B3A2E7AB}"/>
              </a:ext>
            </a:extLst>
          </p:cNvPr>
          <p:cNvSpPr txBox="1"/>
          <p:nvPr/>
        </p:nvSpPr>
        <p:spPr>
          <a:xfrm>
            <a:off x="4040245" y="5761497"/>
            <a:ext cx="301686" cy="369332"/>
          </a:xfrm>
          <a:prstGeom prst="rect">
            <a:avLst/>
          </a:prstGeom>
          <a:noFill/>
        </p:spPr>
        <p:txBody>
          <a:bodyPr wrap="none" rtlCol="0">
            <a:spAutoFit/>
          </a:bodyPr>
          <a:lstStyle/>
          <a:p>
            <a:r>
              <a:rPr lang="en-US" dirty="0"/>
              <a:t>1</a:t>
            </a:r>
          </a:p>
        </p:txBody>
      </p:sp>
      <p:sp>
        <p:nvSpPr>
          <p:cNvPr id="33" name="TextBox 32">
            <a:extLst>
              <a:ext uri="{FF2B5EF4-FFF2-40B4-BE49-F238E27FC236}">
                <a16:creationId xmlns:a16="http://schemas.microsoft.com/office/drawing/2014/main" id="{810DB90B-E6CB-D482-D24B-C55ABA9F6161}"/>
              </a:ext>
            </a:extLst>
          </p:cNvPr>
          <p:cNvSpPr txBox="1"/>
          <p:nvPr/>
        </p:nvSpPr>
        <p:spPr>
          <a:xfrm>
            <a:off x="5578363" y="5761497"/>
            <a:ext cx="301686" cy="369332"/>
          </a:xfrm>
          <a:prstGeom prst="rect">
            <a:avLst/>
          </a:prstGeom>
          <a:noFill/>
        </p:spPr>
        <p:txBody>
          <a:bodyPr wrap="none" rtlCol="0">
            <a:spAutoFit/>
          </a:bodyPr>
          <a:lstStyle/>
          <a:p>
            <a:r>
              <a:rPr lang="en-US" dirty="0"/>
              <a:t>2</a:t>
            </a:r>
          </a:p>
        </p:txBody>
      </p:sp>
      <p:sp>
        <p:nvSpPr>
          <p:cNvPr id="34" name="TextBox 33">
            <a:extLst>
              <a:ext uri="{FF2B5EF4-FFF2-40B4-BE49-F238E27FC236}">
                <a16:creationId xmlns:a16="http://schemas.microsoft.com/office/drawing/2014/main" id="{893628E0-9521-627C-52BB-AE05D77A1979}"/>
              </a:ext>
            </a:extLst>
          </p:cNvPr>
          <p:cNvSpPr txBox="1"/>
          <p:nvPr/>
        </p:nvSpPr>
        <p:spPr>
          <a:xfrm>
            <a:off x="7132615" y="5779296"/>
            <a:ext cx="301686" cy="369332"/>
          </a:xfrm>
          <a:prstGeom prst="rect">
            <a:avLst/>
          </a:prstGeom>
          <a:noFill/>
        </p:spPr>
        <p:txBody>
          <a:bodyPr wrap="none" rtlCol="0">
            <a:spAutoFit/>
          </a:bodyPr>
          <a:lstStyle/>
          <a:p>
            <a:r>
              <a:rPr lang="en-US" dirty="0"/>
              <a:t>3</a:t>
            </a:r>
          </a:p>
        </p:txBody>
      </p:sp>
      <p:sp>
        <p:nvSpPr>
          <p:cNvPr id="35" name="TextBox 34">
            <a:extLst>
              <a:ext uri="{FF2B5EF4-FFF2-40B4-BE49-F238E27FC236}">
                <a16:creationId xmlns:a16="http://schemas.microsoft.com/office/drawing/2014/main" id="{77730793-F244-8A5A-69B5-390819EE09C8}"/>
              </a:ext>
            </a:extLst>
          </p:cNvPr>
          <p:cNvSpPr txBox="1"/>
          <p:nvPr/>
        </p:nvSpPr>
        <p:spPr>
          <a:xfrm>
            <a:off x="8663225" y="5761497"/>
            <a:ext cx="301686" cy="369332"/>
          </a:xfrm>
          <a:prstGeom prst="rect">
            <a:avLst/>
          </a:prstGeom>
          <a:noFill/>
        </p:spPr>
        <p:txBody>
          <a:bodyPr wrap="none" rtlCol="0">
            <a:spAutoFit/>
          </a:bodyPr>
          <a:lstStyle/>
          <a:p>
            <a:r>
              <a:rPr lang="en-US" dirty="0"/>
              <a:t>4</a:t>
            </a:r>
          </a:p>
        </p:txBody>
      </p:sp>
      <p:sp>
        <p:nvSpPr>
          <p:cNvPr id="36" name="TextBox 35">
            <a:extLst>
              <a:ext uri="{FF2B5EF4-FFF2-40B4-BE49-F238E27FC236}">
                <a16:creationId xmlns:a16="http://schemas.microsoft.com/office/drawing/2014/main" id="{A907C7B6-928D-A7C8-D23E-939A7FD1318F}"/>
              </a:ext>
            </a:extLst>
          </p:cNvPr>
          <p:cNvSpPr txBox="1"/>
          <p:nvPr/>
        </p:nvSpPr>
        <p:spPr>
          <a:xfrm>
            <a:off x="10224985" y="5726780"/>
            <a:ext cx="301686" cy="369332"/>
          </a:xfrm>
          <a:prstGeom prst="rect">
            <a:avLst/>
          </a:prstGeom>
          <a:noFill/>
        </p:spPr>
        <p:txBody>
          <a:bodyPr wrap="none" rtlCol="0">
            <a:spAutoFit/>
          </a:bodyPr>
          <a:lstStyle/>
          <a:p>
            <a:r>
              <a:rPr lang="en-US" dirty="0"/>
              <a:t>5</a:t>
            </a:r>
          </a:p>
        </p:txBody>
      </p:sp>
      <p:cxnSp>
        <p:nvCxnSpPr>
          <p:cNvPr id="38" name="Straight Connector 37">
            <a:extLst>
              <a:ext uri="{FF2B5EF4-FFF2-40B4-BE49-F238E27FC236}">
                <a16:creationId xmlns:a16="http://schemas.microsoft.com/office/drawing/2014/main" id="{220D7109-97F0-1C74-F834-6C2F488F6520}"/>
              </a:ext>
            </a:extLst>
          </p:cNvPr>
          <p:cNvCxnSpPr/>
          <p:nvPr/>
        </p:nvCxnSpPr>
        <p:spPr>
          <a:xfrm flipV="1">
            <a:off x="4838162" y="1480862"/>
            <a:ext cx="0" cy="4430584"/>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9116A2-5BA9-5E0D-8252-AB91DFD148A4}"/>
              </a:ext>
            </a:extLst>
          </p:cNvPr>
          <p:cNvCxnSpPr/>
          <p:nvPr/>
        </p:nvCxnSpPr>
        <p:spPr>
          <a:xfrm flipV="1">
            <a:off x="6397332" y="1431373"/>
            <a:ext cx="0" cy="4430584"/>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6D6165-D611-AEDF-4B61-6333603E19CE}"/>
              </a:ext>
            </a:extLst>
          </p:cNvPr>
          <p:cNvCxnSpPr/>
          <p:nvPr/>
        </p:nvCxnSpPr>
        <p:spPr>
          <a:xfrm flipV="1">
            <a:off x="8001049" y="1431373"/>
            <a:ext cx="0" cy="4430584"/>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374FE8-8898-1505-75D7-940A64781854}"/>
              </a:ext>
            </a:extLst>
          </p:cNvPr>
          <p:cNvCxnSpPr/>
          <p:nvPr/>
        </p:nvCxnSpPr>
        <p:spPr>
          <a:xfrm flipV="1">
            <a:off x="9562562" y="1348712"/>
            <a:ext cx="0" cy="4430584"/>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5B0315-B65F-18C3-955A-BB163E1F664C}"/>
              </a:ext>
            </a:extLst>
          </p:cNvPr>
          <p:cNvSpPr txBox="1"/>
          <p:nvPr/>
        </p:nvSpPr>
        <p:spPr>
          <a:xfrm>
            <a:off x="258696" y="6452744"/>
            <a:ext cx="3506024" cy="369332"/>
          </a:xfrm>
          <a:prstGeom prst="rect">
            <a:avLst/>
          </a:prstGeom>
          <a:noFill/>
        </p:spPr>
        <p:txBody>
          <a:bodyPr wrap="none" rtlCol="0">
            <a:spAutoFit/>
          </a:bodyPr>
          <a:lstStyle/>
          <a:p>
            <a:r>
              <a:rPr lang="en-US" dirty="0"/>
              <a:t>*Preliminary Data, CanFos-2011. </a:t>
            </a:r>
          </a:p>
        </p:txBody>
      </p:sp>
      <p:sp>
        <p:nvSpPr>
          <p:cNvPr id="7" name="TextBox 6">
            <a:extLst>
              <a:ext uri="{FF2B5EF4-FFF2-40B4-BE49-F238E27FC236}">
                <a16:creationId xmlns:a16="http://schemas.microsoft.com/office/drawing/2014/main" id="{74D7988D-06D3-80FD-9D26-08537EB30B0F}"/>
              </a:ext>
            </a:extLst>
          </p:cNvPr>
          <p:cNvSpPr txBox="1"/>
          <p:nvPr/>
        </p:nvSpPr>
        <p:spPr>
          <a:xfrm>
            <a:off x="3767927" y="1020013"/>
            <a:ext cx="2642518" cy="369332"/>
          </a:xfrm>
          <a:prstGeom prst="rect">
            <a:avLst/>
          </a:prstGeom>
          <a:noFill/>
        </p:spPr>
        <p:txBody>
          <a:bodyPr wrap="none" rtlCol="0">
            <a:spAutoFit/>
          </a:bodyPr>
          <a:lstStyle/>
          <a:p>
            <a:r>
              <a:rPr lang="en-US" sz="1800" dirty="0"/>
              <a:t>Youth 15-18 years of age</a:t>
            </a:r>
            <a:endParaRPr lang="en-US" dirty="0"/>
          </a:p>
        </p:txBody>
      </p:sp>
    </p:spTree>
    <p:extLst>
      <p:ext uri="{BB962C8B-B14F-4D97-AF65-F5344CB8AC3E}">
        <p14:creationId xmlns:p14="http://schemas.microsoft.com/office/powerpoint/2010/main" val="182745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3EB8-15B7-A037-928F-F32B2AA8A3FB}"/>
              </a:ext>
            </a:extLst>
          </p:cNvPr>
          <p:cNvSpPr>
            <a:spLocks noGrp="1"/>
          </p:cNvSpPr>
          <p:nvPr>
            <p:ph type="title"/>
          </p:nvPr>
        </p:nvSpPr>
        <p:spPr>
          <a:xfrm>
            <a:off x="713509" y="2103437"/>
            <a:ext cx="10515600" cy="1325563"/>
          </a:xfrm>
        </p:spPr>
        <p:txBody>
          <a:bodyPr/>
          <a:lstStyle/>
          <a:p>
            <a:r>
              <a:rPr lang="en-US" dirty="0"/>
              <a:t>Scientific Team</a:t>
            </a:r>
          </a:p>
        </p:txBody>
      </p:sp>
      <p:sp>
        <p:nvSpPr>
          <p:cNvPr id="3" name="Content Placeholder 2">
            <a:extLst>
              <a:ext uri="{FF2B5EF4-FFF2-40B4-BE49-F238E27FC236}">
                <a16:creationId xmlns:a16="http://schemas.microsoft.com/office/drawing/2014/main" id="{603DDD34-A84F-3DB5-10D9-1B8B8218CB6F}"/>
              </a:ext>
            </a:extLst>
          </p:cNvPr>
          <p:cNvSpPr>
            <a:spLocks noGrp="1"/>
          </p:cNvSpPr>
          <p:nvPr>
            <p:ph idx="1"/>
          </p:nvPr>
        </p:nvSpPr>
        <p:spPr>
          <a:xfrm>
            <a:off x="713509" y="3186544"/>
            <a:ext cx="10764982" cy="1020864"/>
          </a:xfrm>
        </p:spPr>
        <p:txBody>
          <a:bodyPr>
            <a:normAutofit/>
          </a:bodyPr>
          <a:lstStyle/>
          <a:p>
            <a:pPr marL="0" indent="0">
              <a:lnSpc>
                <a:spcPct val="100000"/>
              </a:lnSpc>
              <a:buNone/>
            </a:pPr>
            <a:r>
              <a:rPr lang="en-US" sz="1800" dirty="0">
                <a:effectLst/>
                <a:latin typeface="Times New Roman" panose="02020603050405020304" pitchFamily="18" charset="0"/>
                <a:ea typeface="Times New Roman" panose="02020603050405020304" pitchFamily="18" charset="0"/>
              </a:rPr>
              <a:t>Ashley Quinn, PhD, </a:t>
            </a:r>
            <a:r>
              <a:rPr lang="en-US" sz="1800" dirty="0">
                <a:latin typeface="Times New Roman" panose="02020603050405020304" pitchFamily="18" charset="0"/>
                <a:ea typeface="Times New Roman" panose="02020603050405020304" pitchFamily="18" charset="0"/>
              </a:rPr>
              <a:t>Andrea Evans MDCM, </a:t>
            </a:r>
            <a:r>
              <a:rPr lang="en-US" sz="1800" dirty="0">
                <a:effectLst/>
                <a:latin typeface="Times New Roman" panose="02020603050405020304" pitchFamily="18" charset="0"/>
                <a:ea typeface="Times New Roman" panose="02020603050405020304" pitchFamily="18" charset="0"/>
              </a:rPr>
              <a:t>Nicole Racine, PhD</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Nico </a:t>
            </a:r>
            <a:r>
              <a:rPr lang="en-US" sz="1800" dirty="0" err="1">
                <a:effectLst/>
                <a:latin typeface="Times New Roman" panose="02020603050405020304" pitchFamily="18" charset="0"/>
                <a:ea typeface="Times New Roman" panose="02020603050405020304" pitchFamily="18" charset="0"/>
              </a:rPr>
              <a:t>Trocmé</a:t>
            </a:r>
            <a:r>
              <a:rPr lang="en-US" sz="1800" dirty="0">
                <a:effectLst/>
                <a:latin typeface="Times New Roman" panose="02020603050405020304" pitchFamily="18" charset="0"/>
                <a:ea typeface="Times New Roman" panose="02020603050405020304" pitchFamily="18" charset="0"/>
              </a:rPr>
              <a:t> PhD, Cindy Blackstock,</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Kofi Antwi-</a:t>
            </a:r>
            <a:r>
              <a:rPr lang="en-US" sz="1800" dirty="0" err="1">
                <a:effectLst/>
                <a:latin typeface="Times New Roman" panose="02020603050405020304" pitchFamily="18" charset="0"/>
                <a:ea typeface="Times New Roman" panose="02020603050405020304" pitchFamily="18" charset="0"/>
              </a:rPr>
              <a:t>Boasiako</a:t>
            </a:r>
            <a:r>
              <a:rPr lang="en-US" sz="1800" dirty="0">
                <a:effectLst/>
                <a:latin typeface="Times New Roman" panose="02020603050405020304" pitchFamily="18" charset="0"/>
                <a:ea typeface="Times New Roman" panose="02020603050405020304" pitchFamily="18" charset="0"/>
              </a:rPr>
              <a:t>, PhD</a:t>
            </a:r>
            <a:endParaRPr lang="en-US" dirty="0"/>
          </a:p>
        </p:txBody>
      </p:sp>
      <p:sp>
        <p:nvSpPr>
          <p:cNvPr id="4" name="Title 1">
            <a:extLst>
              <a:ext uri="{FF2B5EF4-FFF2-40B4-BE49-F238E27FC236}">
                <a16:creationId xmlns:a16="http://schemas.microsoft.com/office/drawing/2014/main" id="{EA81DDE6-3FA6-6BBA-7E4A-B662A43ADEF8}"/>
              </a:ext>
            </a:extLst>
          </p:cNvPr>
          <p:cNvSpPr txBox="1">
            <a:spLocks/>
          </p:cNvSpPr>
          <p:nvPr/>
        </p:nvSpPr>
        <p:spPr>
          <a:xfrm>
            <a:off x="713508" y="4084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Funding</a:t>
            </a:r>
          </a:p>
        </p:txBody>
      </p:sp>
      <p:sp>
        <p:nvSpPr>
          <p:cNvPr id="5" name="Content Placeholder 2">
            <a:extLst>
              <a:ext uri="{FF2B5EF4-FFF2-40B4-BE49-F238E27FC236}">
                <a16:creationId xmlns:a16="http://schemas.microsoft.com/office/drawing/2014/main" id="{A4158168-15B3-BD71-5E37-EF5A89C32FED}"/>
              </a:ext>
            </a:extLst>
          </p:cNvPr>
          <p:cNvSpPr txBox="1">
            <a:spLocks/>
          </p:cNvSpPr>
          <p:nvPr/>
        </p:nvSpPr>
        <p:spPr>
          <a:xfrm>
            <a:off x="713508" y="5211575"/>
            <a:ext cx="10764983" cy="1325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800" dirty="0">
                <a:latin typeface="Times New Roman" panose="02020603050405020304" pitchFamily="18" charset="0"/>
                <a:ea typeface="Times New Roman" panose="02020603050405020304" pitchFamily="18" charset="0"/>
              </a:rPr>
              <a:t>The CanFos-2011 was funded by a Research Growth Award from the Children’s Hospital of Eastern Ontario, and the dissemination of these data to First Nations peoples and agencies is funded by a Canadian Institutes of Health Research (CIHR) Planning and </a:t>
            </a:r>
            <a:r>
              <a:rPr lang="en-CA" sz="1800" dirty="0">
                <a:latin typeface="Times New Roman" panose="02020603050405020304" pitchFamily="18" charset="0"/>
                <a:ea typeface="Times New Roman" panose="02020603050405020304" pitchFamily="18" charset="0"/>
                <a:cs typeface="Times New Roman" panose="02020603050405020304" pitchFamily="18" charset="0"/>
              </a:rPr>
              <a:t>Disseminations Grant</a:t>
            </a:r>
            <a:r>
              <a:rPr lang="en-US" sz="1800" dirty="0">
                <a:latin typeface="Times New Roman" panose="02020603050405020304" pitchFamily="18" charset="0"/>
                <a:cs typeface="Times New Roman" panose="02020603050405020304" pitchFamily="18" charset="0"/>
              </a:rPr>
              <a:t> 526063 awarded to Drs. Quinn and Evans</a:t>
            </a:r>
            <a:r>
              <a:rPr lang="en-CA" sz="1800" dirty="0">
                <a:latin typeface="Times New Roman" panose="02020603050405020304" pitchFamily="18" charset="0"/>
                <a:ea typeface="Times New Roman" panose="02020603050405020304" pitchFamily="18" charset="0"/>
                <a:cs typeface="Times New Roman" panose="02020603050405020304" pitchFamily="18" charset="0"/>
              </a:rPr>
              <a:t>. The data and views expressed in this document do not necessarily reflect those of these funding institutions.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50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7641A7-123C-AB0F-71DD-1EA2DA552DBE}"/>
              </a:ext>
            </a:extLst>
          </p:cNvPr>
          <p:cNvSpPr txBox="1"/>
          <p:nvPr/>
        </p:nvSpPr>
        <p:spPr>
          <a:xfrm>
            <a:off x="292562" y="582673"/>
            <a:ext cx="11606873" cy="461665"/>
          </a:xfrm>
          <a:prstGeom prst="rect">
            <a:avLst/>
          </a:prstGeom>
          <a:noFill/>
        </p:spPr>
        <p:txBody>
          <a:bodyPr wrap="square">
            <a:spAutoFit/>
          </a:bodyPr>
          <a:lstStyle/>
          <a:p>
            <a:pPr algn="ctr"/>
            <a:r>
              <a:rPr lang="en-CA" sz="2400" dirty="0"/>
              <a:t>Chart 5: History of Relocation </a:t>
            </a:r>
            <a:r>
              <a:rPr lang="en-US" sz="2400" dirty="0"/>
              <a:t>1 year ago</a:t>
            </a:r>
            <a:endParaRPr lang="en-CA" sz="2400" dirty="0"/>
          </a:p>
        </p:txBody>
      </p:sp>
      <p:sp>
        <p:nvSpPr>
          <p:cNvPr id="5" name="Rectangle 4">
            <a:extLst>
              <a:ext uri="{FF2B5EF4-FFF2-40B4-BE49-F238E27FC236}">
                <a16:creationId xmlns:a16="http://schemas.microsoft.com/office/drawing/2014/main" id="{9CA7530C-DA44-61A5-7080-CD1DCE3FAE67}"/>
              </a:ext>
            </a:extLst>
          </p:cNvPr>
          <p:cNvSpPr/>
          <p:nvPr/>
        </p:nvSpPr>
        <p:spPr>
          <a:xfrm>
            <a:off x="462000" y="1086619"/>
            <a:ext cx="3152738" cy="3938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D939272E-2A51-3DBD-E458-991A6DE3FD00}"/>
              </a:ext>
            </a:extLst>
          </p:cNvPr>
          <p:cNvGrpSpPr/>
          <p:nvPr/>
        </p:nvGrpSpPr>
        <p:grpSpPr>
          <a:xfrm>
            <a:off x="6625158" y="5700391"/>
            <a:ext cx="4886996" cy="1032366"/>
            <a:chOff x="2538353" y="5755127"/>
            <a:chExt cx="3617917" cy="1032366"/>
          </a:xfrm>
        </p:grpSpPr>
        <p:sp>
          <p:nvSpPr>
            <p:cNvPr id="8" name="Rectangle 7">
              <a:extLst>
                <a:ext uri="{FF2B5EF4-FFF2-40B4-BE49-F238E27FC236}">
                  <a16:creationId xmlns:a16="http://schemas.microsoft.com/office/drawing/2014/main" id="{A835EAFD-4EC1-C8B7-6924-4B05E87A159C}"/>
                </a:ext>
              </a:extLst>
            </p:cNvPr>
            <p:cNvSpPr/>
            <p:nvPr/>
          </p:nvSpPr>
          <p:spPr>
            <a:xfrm>
              <a:off x="2648014" y="5766469"/>
              <a:ext cx="384812" cy="3498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87A61C0-0A9D-D5AE-2D7A-B59482400BAF}"/>
                </a:ext>
              </a:extLst>
            </p:cNvPr>
            <p:cNvSpPr txBox="1"/>
            <p:nvPr/>
          </p:nvSpPr>
          <p:spPr>
            <a:xfrm>
              <a:off x="2538353" y="6141162"/>
              <a:ext cx="20837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Moved to a new city or Indian reserve.</a:t>
              </a:r>
              <a:endParaRPr lang="en-US" dirty="0"/>
            </a:p>
          </p:txBody>
        </p:sp>
        <p:sp>
          <p:nvSpPr>
            <p:cNvPr id="14" name="TextBox 13">
              <a:extLst>
                <a:ext uri="{FF2B5EF4-FFF2-40B4-BE49-F238E27FC236}">
                  <a16:creationId xmlns:a16="http://schemas.microsoft.com/office/drawing/2014/main" id="{BB068814-A1BF-EE6F-6439-3791919044BE}"/>
                </a:ext>
              </a:extLst>
            </p:cNvPr>
            <p:cNvSpPr txBox="1"/>
            <p:nvPr/>
          </p:nvSpPr>
          <p:spPr>
            <a:xfrm>
              <a:off x="4253901" y="6141162"/>
              <a:ext cx="19023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800" b="0" i="0" u="none" strike="noStrike" dirty="0">
                  <a:solidFill>
                    <a:srgbClr val="000000"/>
                  </a:solidFill>
                  <a:effectLst/>
                </a:rPr>
                <a:t> Moved in same census division</a:t>
              </a:r>
              <a:endParaRPr lang="en-US" dirty="0"/>
            </a:p>
          </p:txBody>
        </p:sp>
        <p:sp>
          <p:nvSpPr>
            <p:cNvPr id="18" name="Rectangle 17">
              <a:extLst>
                <a:ext uri="{FF2B5EF4-FFF2-40B4-BE49-F238E27FC236}">
                  <a16:creationId xmlns:a16="http://schemas.microsoft.com/office/drawing/2014/main" id="{4E031944-8B50-9A0B-029F-426DFA352B6D}"/>
                </a:ext>
              </a:extLst>
            </p:cNvPr>
            <p:cNvSpPr/>
            <p:nvPr/>
          </p:nvSpPr>
          <p:spPr>
            <a:xfrm>
              <a:off x="4384671" y="5755127"/>
              <a:ext cx="474785" cy="38603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D701430-8281-BCF0-C5D9-BE0D7422DD60}"/>
              </a:ext>
            </a:extLst>
          </p:cNvPr>
          <p:cNvGrpSpPr/>
          <p:nvPr/>
        </p:nvGrpSpPr>
        <p:grpSpPr>
          <a:xfrm>
            <a:off x="870097" y="1248701"/>
            <a:ext cx="10451805" cy="4590522"/>
            <a:chOff x="462000" y="995279"/>
            <a:chExt cx="11268000" cy="4303393"/>
          </a:xfrm>
        </p:grpSpPr>
        <p:graphicFrame>
          <p:nvGraphicFramePr>
            <p:cNvPr id="7" name="Chart 6">
              <a:extLst>
                <a:ext uri="{FF2B5EF4-FFF2-40B4-BE49-F238E27FC236}">
                  <a16:creationId xmlns:a16="http://schemas.microsoft.com/office/drawing/2014/main" id="{7F87372E-4582-4A6B-80A7-B9556EEF4275}"/>
                </a:ext>
              </a:extLst>
            </p:cNvPr>
            <p:cNvGraphicFramePr>
              <a:graphicFrameLocks/>
            </p:cNvGraphicFramePr>
            <p:nvPr/>
          </p:nvGraphicFramePr>
          <p:xfrm>
            <a:off x="462000" y="995279"/>
            <a:ext cx="11268000" cy="30618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0B25300C-F2AB-0A6F-22E8-6EFCB22C3385}"/>
                </a:ext>
              </a:extLst>
            </p:cNvPr>
            <p:cNvGraphicFramePr>
              <a:graphicFrameLocks/>
            </p:cNvGraphicFramePr>
            <p:nvPr/>
          </p:nvGraphicFramePr>
          <p:xfrm>
            <a:off x="3523593" y="3455390"/>
            <a:ext cx="8111359" cy="1843282"/>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Box 2">
            <a:extLst>
              <a:ext uri="{FF2B5EF4-FFF2-40B4-BE49-F238E27FC236}">
                <a16:creationId xmlns:a16="http://schemas.microsoft.com/office/drawing/2014/main" id="{12B49EAD-4D1C-0996-3D7E-133D3C54C541}"/>
              </a:ext>
            </a:extLst>
          </p:cNvPr>
          <p:cNvSpPr txBox="1"/>
          <p:nvPr/>
        </p:nvSpPr>
        <p:spPr>
          <a:xfrm>
            <a:off x="1571081" y="3057111"/>
            <a:ext cx="2131674" cy="646331"/>
          </a:xfrm>
          <a:prstGeom prst="rect">
            <a:avLst/>
          </a:prstGeom>
          <a:noFill/>
        </p:spPr>
        <p:txBody>
          <a:bodyPr wrap="none" rtlCol="0">
            <a:spAutoFit/>
          </a:bodyPr>
          <a:lstStyle/>
          <a:p>
            <a:r>
              <a:rPr lang="en-US" dirty="0"/>
              <a:t>First Nations</a:t>
            </a:r>
          </a:p>
          <a:p>
            <a:r>
              <a:rPr lang="en-US" dirty="0"/>
              <a:t>Not in foster homes</a:t>
            </a:r>
          </a:p>
        </p:txBody>
      </p:sp>
      <p:sp>
        <p:nvSpPr>
          <p:cNvPr id="4" name="TextBox 3">
            <a:extLst>
              <a:ext uri="{FF2B5EF4-FFF2-40B4-BE49-F238E27FC236}">
                <a16:creationId xmlns:a16="http://schemas.microsoft.com/office/drawing/2014/main" id="{D00894EC-7469-88F7-B18C-308B0CB0A349}"/>
              </a:ext>
            </a:extLst>
          </p:cNvPr>
          <p:cNvSpPr txBox="1"/>
          <p:nvPr/>
        </p:nvSpPr>
        <p:spPr>
          <a:xfrm>
            <a:off x="1645821" y="4390385"/>
            <a:ext cx="1898468" cy="369332"/>
          </a:xfrm>
          <a:prstGeom prst="rect">
            <a:avLst/>
          </a:prstGeom>
          <a:noFill/>
        </p:spPr>
        <p:txBody>
          <a:bodyPr wrap="none" rtlCol="0">
            <a:spAutoFit/>
          </a:bodyPr>
          <a:lstStyle/>
          <a:p>
            <a:r>
              <a:rPr lang="en-US" dirty="0"/>
              <a:t>Canadian Children</a:t>
            </a:r>
          </a:p>
        </p:txBody>
      </p:sp>
      <p:sp>
        <p:nvSpPr>
          <p:cNvPr id="12" name="TextBox 11">
            <a:extLst>
              <a:ext uri="{FF2B5EF4-FFF2-40B4-BE49-F238E27FC236}">
                <a16:creationId xmlns:a16="http://schemas.microsoft.com/office/drawing/2014/main" id="{86F150B9-7385-D124-48C9-468CE7E13A9C}"/>
              </a:ext>
            </a:extLst>
          </p:cNvPr>
          <p:cNvSpPr txBox="1"/>
          <p:nvPr/>
        </p:nvSpPr>
        <p:spPr>
          <a:xfrm>
            <a:off x="1732799" y="1624950"/>
            <a:ext cx="1724511" cy="646331"/>
          </a:xfrm>
          <a:prstGeom prst="rect">
            <a:avLst/>
          </a:prstGeom>
          <a:noFill/>
        </p:spPr>
        <p:txBody>
          <a:bodyPr wrap="none" rtlCol="0">
            <a:spAutoFit/>
          </a:bodyPr>
          <a:lstStyle/>
          <a:p>
            <a:r>
              <a:rPr lang="en-US" dirty="0"/>
              <a:t> First Nations</a:t>
            </a:r>
          </a:p>
          <a:p>
            <a:r>
              <a:rPr lang="en-US" dirty="0"/>
              <a:t>In foster homes</a:t>
            </a:r>
          </a:p>
        </p:txBody>
      </p:sp>
      <p:sp>
        <p:nvSpPr>
          <p:cNvPr id="15" name="TextBox 14">
            <a:extLst>
              <a:ext uri="{FF2B5EF4-FFF2-40B4-BE49-F238E27FC236}">
                <a16:creationId xmlns:a16="http://schemas.microsoft.com/office/drawing/2014/main" id="{9488AC17-ADD4-6661-E09B-FD1981E1A5B0}"/>
              </a:ext>
            </a:extLst>
          </p:cNvPr>
          <p:cNvSpPr txBox="1"/>
          <p:nvPr/>
        </p:nvSpPr>
        <p:spPr>
          <a:xfrm>
            <a:off x="302474" y="6216574"/>
            <a:ext cx="3506024" cy="369332"/>
          </a:xfrm>
          <a:prstGeom prst="rect">
            <a:avLst/>
          </a:prstGeom>
          <a:noFill/>
        </p:spPr>
        <p:txBody>
          <a:bodyPr wrap="none" rtlCol="0">
            <a:spAutoFit/>
          </a:bodyPr>
          <a:lstStyle/>
          <a:p>
            <a:r>
              <a:rPr lang="en-US" dirty="0"/>
              <a:t>*Preliminary Data, CanFos-2011. </a:t>
            </a:r>
          </a:p>
        </p:txBody>
      </p:sp>
    </p:spTree>
    <p:extLst>
      <p:ext uri="{BB962C8B-B14F-4D97-AF65-F5344CB8AC3E}">
        <p14:creationId xmlns:p14="http://schemas.microsoft.com/office/powerpoint/2010/main" val="74380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4DBC12-192A-BF6B-2400-39A3BA3777E5}"/>
              </a:ext>
            </a:extLst>
          </p:cNvPr>
          <p:cNvSpPr txBox="1"/>
          <p:nvPr/>
        </p:nvSpPr>
        <p:spPr>
          <a:xfrm>
            <a:off x="292563" y="571429"/>
            <a:ext cx="11606873" cy="461665"/>
          </a:xfrm>
          <a:prstGeom prst="rect">
            <a:avLst/>
          </a:prstGeom>
          <a:noFill/>
        </p:spPr>
        <p:txBody>
          <a:bodyPr wrap="square">
            <a:spAutoFit/>
          </a:bodyPr>
          <a:lstStyle/>
          <a:p>
            <a:pPr algn="ctr"/>
            <a:r>
              <a:rPr lang="en-CA" sz="2400" dirty="0"/>
              <a:t>Chart 6: History of Relocation 5 years ago</a:t>
            </a:r>
          </a:p>
        </p:txBody>
      </p:sp>
      <p:grpSp>
        <p:nvGrpSpPr>
          <p:cNvPr id="16" name="Group 15">
            <a:extLst>
              <a:ext uri="{FF2B5EF4-FFF2-40B4-BE49-F238E27FC236}">
                <a16:creationId xmlns:a16="http://schemas.microsoft.com/office/drawing/2014/main" id="{8B7AC9E3-98B5-E56D-3FD7-06FF2B114A16}"/>
              </a:ext>
            </a:extLst>
          </p:cNvPr>
          <p:cNvGrpSpPr/>
          <p:nvPr/>
        </p:nvGrpSpPr>
        <p:grpSpPr>
          <a:xfrm>
            <a:off x="189858" y="1277303"/>
            <a:ext cx="11268000" cy="4303393"/>
            <a:chOff x="462000" y="995279"/>
            <a:chExt cx="11268000" cy="4303393"/>
          </a:xfrm>
        </p:grpSpPr>
        <p:graphicFrame>
          <p:nvGraphicFramePr>
            <p:cNvPr id="17" name="Chart 16">
              <a:extLst>
                <a:ext uri="{FF2B5EF4-FFF2-40B4-BE49-F238E27FC236}">
                  <a16:creationId xmlns:a16="http://schemas.microsoft.com/office/drawing/2014/main" id="{A17F0817-AF60-4054-BC9F-BBD8924FFAA0}"/>
                </a:ext>
              </a:extLst>
            </p:cNvPr>
            <p:cNvGraphicFramePr>
              <a:graphicFrameLocks/>
            </p:cNvGraphicFramePr>
            <p:nvPr/>
          </p:nvGraphicFramePr>
          <p:xfrm>
            <a:off x="462000" y="995279"/>
            <a:ext cx="11268000" cy="3061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B6B1F989-DBC3-0D28-038E-C9970C2BFC23}"/>
                </a:ext>
              </a:extLst>
            </p:cNvPr>
            <p:cNvGraphicFramePr>
              <a:graphicFrameLocks/>
            </p:cNvGraphicFramePr>
            <p:nvPr/>
          </p:nvGraphicFramePr>
          <p:xfrm>
            <a:off x="3523593" y="3455390"/>
            <a:ext cx="8111359" cy="1843282"/>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extBox 1">
            <a:extLst>
              <a:ext uri="{FF2B5EF4-FFF2-40B4-BE49-F238E27FC236}">
                <a16:creationId xmlns:a16="http://schemas.microsoft.com/office/drawing/2014/main" id="{3F3E112B-B4CB-26C0-3AB9-AF8441384B31}"/>
              </a:ext>
            </a:extLst>
          </p:cNvPr>
          <p:cNvSpPr txBox="1"/>
          <p:nvPr/>
        </p:nvSpPr>
        <p:spPr>
          <a:xfrm>
            <a:off x="3731696" y="5870950"/>
            <a:ext cx="28146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Moved to a new city or Indian reserve.</a:t>
            </a:r>
            <a:endParaRPr lang="en-US" dirty="0"/>
          </a:p>
        </p:txBody>
      </p:sp>
      <p:sp>
        <p:nvSpPr>
          <p:cNvPr id="3" name="TextBox 2">
            <a:extLst>
              <a:ext uri="{FF2B5EF4-FFF2-40B4-BE49-F238E27FC236}">
                <a16:creationId xmlns:a16="http://schemas.microsoft.com/office/drawing/2014/main" id="{B0E2FFDF-F1C8-83E7-A39C-7B3B23328923}"/>
              </a:ext>
            </a:extLst>
          </p:cNvPr>
          <p:cNvSpPr txBox="1"/>
          <p:nvPr/>
        </p:nvSpPr>
        <p:spPr>
          <a:xfrm>
            <a:off x="6411392" y="5846109"/>
            <a:ext cx="25696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800" b="0" i="0" u="none" strike="noStrike" dirty="0">
                <a:solidFill>
                  <a:srgbClr val="000000"/>
                </a:solidFill>
                <a:effectLst/>
              </a:rPr>
              <a:t> Moved in same census division</a:t>
            </a:r>
            <a:endParaRPr lang="en-US" dirty="0"/>
          </a:p>
        </p:txBody>
      </p:sp>
      <p:sp>
        <p:nvSpPr>
          <p:cNvPr id="4" name="Rectangle 3">
            <a:extLst>
              <a:ext uri="{FF2B5EF4-FFF2-40B4-BE49-F238E27FC236}">
                <a16:creationId xmlns:a16="http://schemas.microsoft.com/office/drawing/2014/main" id="{50DEE1F5-9A30-3F17-FF04-1CED5593B67A}"/>
              </a:ext>
            </a:extLst>
          </p:cNvPr>
          <p:cNvSpPr/>
          <p:nvPr/>
        </p:nvSpPr>
        <p:spPr>
          <a:xfrm>
            <a:off x="6546323" y="5460074"/>
            <a:ext cx="641328" cy="38603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5A022B-6D38-091A-6FC4-BB9F1754EC65}"/>
              </a:ext>
            </a:extLst>
          </p:cNvPr>
          <p:cNvSpPr/>
          <p:nvPr/>
        </p:nvSpPr>
        <p:spPr>
          <a:xfrm>
            <a:off x="3879823" y="5496257"/>
            <a:ext cx="519795" cy="34985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E0A1DDA-A64C-9A49-AA2A-DB672FE572CA}"/>
              </a:ext>
            </a:extLst>
          </p:cNvPr>
          <p:cNvSpPr txBox="1"/>
          <p:nvPr/>
        </p:nvSpPr>
        <p:spPr>
          <a:xfrm>
            <a:off x="1210922" y="2993551"/>
            <a:ext cx="2131674" cy="646331"/>
          </a:xfrm>
          <a:prstGeom prst="rect">
            <a:avLst/>
          </a:prstGeom>
          <a:noFill/>
        </p:spPr>
        <p:txBody>
          <a:bodyPr wrap="none" rtlCol="0">
            <a:spAutoFit/>
          </a:bodyPr>
          <a:lstStyle/>
          <a:p>
            <a:r>
              <a:rPr lang="en-US" dirty="0"/>
              <a:t>First Nations</a:t>
            </a:r>
          </a:p>
          <a:p>
            <a:r>
              <a:rPr lang="en-US" dirty="0"/>
              <a:t>Not in foster homes</a:t>
            </a:r>
          </a:p>
        </p:txBody>
      </p:sp>
      <p:sp>
        <p:nvSpPr>
          <p:cNvPr id="8" name="TextBox 7">
            <a:extLst>
              <a:ext uri="{FF2B5EF4-FFF2-40B4-BE49-F238E27FC236}">
                <a16:creationId xmlns:a16="http://schemas.microsoft.com/office/drawing/2014/main" id="{AAB9DAC2-6833-73F3-DA18-0658DB9FD0A4}"/>
              </a:ext>
            </a:extLst>
          </p:cNvPr>
          <p:cNvSpPr txBox="1"/>
          <p:nvPr/>
        </p:nvSpPr>
        <p:spPr>
          <a:xfrm>
            <a:off x="1285662" y="4326825"/>
            <a:ext cx="1898468" cy="369332"/>
          </a:xfrm>
          <a:prstGeom prst="rect">
            <a:avLst/>
          </a:prstGeom>
          <a:noFill/>
        </p:spPr>
        <p:txBody>
          <a:bodyPr wrap="none" rtlCol="0">
            <a:spAutoFit/>
          </a:bodyPr>
          <a:lstStyle/>
          <a:p>
            <a:r>
              <a:rPr lang="en-US" dirty="0"/>
              <a:t>Canadian Children</a:t>
            </a:r>
          </a:p>
        </p:txBody>
      </p:sp>
      <p:sp>
        <p:nvSpPr>
          <p:cNvPr id="9" name="TextBox 8">
            <a:extLst>
              <a:ext uri="{FF2B5EF4-FFF2-40B4-BE49-F238E27FC236}">
                <a16:creationId xmlns:a16="http://schemas.microsoft.com/office/drawing/2014/main" id="{72FF53F5-C379-2CEE-5F5B-28CC167D1434}"/>
              </a:ext>
            </a:extLst>
          </p:cNvPr>
          <p:cNvSpPr txBox="1"/>
          <p:nvPr/>
        </p:nvSpPr>
        <p:spPr>
          <a:xfrm>
            <a:off x="1372640" y="1561390"/>
            <a:ext cx="1724511" cy="646331"/>
          </a:xfrm>
          <a:prstGeom prst="rect">
            <a:avLst/>
          </a:prstGeom>
          <a:noFill/>
        </p:spPr>
        <p:txBody>
          <a:bodyPr wrap="none" rtlCol="0">
            <a:spAutoFit/>
          </a:bodyPr>
          <a:lstStyle/>
          <a:p>
            <a:r>
              <a:rPr lang="en-US" dirty="0"/>
              <a:t> First Nations</a:t>
            </a:r>
          </a:p>
          <a:p>
            <a:r>
              <a:rPr lang="en-US" dirty="0"/>
              <a:t>In foster homes</a:t>
            </a:r>
          </a:p>
        </p:txBody>
      </p:sp>
      <p:sp>
        <p:nvSpPr>
          <p:cNvPr id="10" name="TextBox 9">
            <a:extLst>
              <a:ext uri="{FF2B5EF4-FFF2-40B4-BE49-F238E27FC236}">
                <a16:creationId xmlns:a16="http://schemas.microsoft.com/office/drawing/2014/main" id="{4E5D37E7-C212-8179-0914-159BB39171C9}"/>
              </a:ext>
            </a:extLst>
          </p:cNvPr>
          <p:cNvSpPr txBox="1"/>
          <p:nvPr/>
        </p:nvSpPr>
        <p:spPr>
          <a:xfrm>
            <a:off x="277616" y="6517281"/>
            <a:ext cx="3506024" cy="369332"/>
          </a:xfrm>
          <a:prstGeom prst="rect">
            <a:avLst/>
          </a:prstGeom>
          <a:noFill/>
        </p:spPr>
        <p:txBody>
          <a:bodyPr wrap="none" rtlCol="0">
            <a:spAutoFit/>
          </a:bodyPr>
          <a:lstStyle/>
          <a:p>
            <a:r>
              <a:rPr lang="en-US" dirty="0"/>
              <a:t>*Preliminary Data, CanFos-2011. </a:t>
            </a:r>
          </a:p>
        </p:txBody>
      </p:sp>
    </p:spTree>
    <p:extLst>
      <p:ext uri="{BB962C8B-B14F-4D97-AF65-F5344CB8AC3E}">
        <p14:creationId xmlns:p14="http://schemas.microsoft.com/office/powerpoint/2010/main" val="364661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2178D-38D3-8BD7-C8FA-3414C5835451}"/>
              </a:ext>
            </a:extLst>
          </p:cNvPr>
          <p:cNvSpPr txBox="1"/>
          <p:nvPr/>
        </p:nvSpPr>
        <p:spPr>
          <a:xfrm>
            <a:off x="3584924" y="550290"/>
            <a:ext cx="5283178" cy="461665"/>
          </a:xfrm>
          <a:prstGeom prst="rect">
            <a:avLst/>
          </a:prstGeom>
          <a:noFill/>
        </p:spPr>
        <p:txBody>
          <a:bodyPr wrap="none" lIns="91440" tIns="45720" rIns="91440" bIns="45720" rtlCol="0" anchor="t">
            <a:spAutoFit/>
          </a:bodyPr>
          <a:lstStyle/>
          <a:p>
            <a:r>
              <a:rPr lang="en-US" sz="2400" dirty="0"/>
              <a:t>Chart 7: Participation in </a:t>
            </a:r>
            <a:r>
              <a:rPr lang="en-US" sz="2400" dirty="0" err="1"/>
              <a:t>Labour</a:t>
            </a:r>
            <a:r>
              <a:rPr lang="en-US" sz="2400" dirty="0"/>
              <a:t> Market</a:t>
            </a:r>
            <a:endParaRPr lang="en-US" dirty="0"/>
          </a:p>
        </p:txBody>
      </p:sp>
      <p:sp>
        <p:nvSpPr>
          <p:cNvPr id="7" name="TextBox 6">
            <a:extLst>
              <a:ext uri="{FF2B5EF4-FFF2-40B4-BE49-F238E27FC236}">
                <a16:creationId xmlns:a16="http://schemas.microsoft.com/office/drawing/2014/main" id="{25FB9ED0-CE3A-731A-22A8-97DF700CBE26}"/>
              </a:ext>
            </a:extLst>
          </p:cNvPr>
          <p:cNvSpPr txBox="1"/>
          <p:nvPr/>
        </p:nvSpPr>
        <p:spPr>
          <a:xfrm>
            <a:off x="38147" y="3373850"/>
            <a:ext cx="1490657"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Participating</a:t>
            </a:r>
            <a:endParaRPr lang="en-US" dirty="0"/>
          </a:p>
        </p:txBody>
      </p:sp>
      <p:sp>
        <p:nvSpPr>
          <p:cNvPr id="9" name="TextBox 8">
            <a:extLst>
              <a:ext uri="{FF2B5EF4-FFF2-40B4-BE49-F238E27FC236}">
                <a16:creationId xmlns:a16="http://schemas.microsoft.com/office/drawing/2014/main" id="{A48C5DCD-AB44-8186-8547-C3AC7BC0FD99}"/>
              </a:ext>
            </a:extLst>
          </p:cNvPr>
          <p:cNvSpPr txBox="1"/>
          <p:nvPr/>
        </p:nvSpPr>
        <p:spPr>
          <a:xfrm>
            <a:off x="236113" y="3757999"/>
            <a:ext cx="120570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Employed</a:t>
            </a:r>
            <a:endParaRPr lang="en-US" dirty="0"/>
          </a:p>
        </p:txBody>
      </p:sp>
      <p:sp>
        <p:nvSpPr>
          <p:cNvPr id="10" name="Rectangle 9">
            <a:extLst>
              <a:ext uri="{FF2B5EF4-FFF2-40B4-BE49-F238E27FC236}">
                <a16:creationId xmlns:a16="http://schemas.microsoft.com/office/drawing/2014/main" id="{E9012442-C20B-5ED0-2E6F-F43D5162BD47}"/>
              </a:ext>
            </a:extLst>
          </p:cNvPr>
          <p:cNvSpPr/>
          <p:nvPr/>
        </p:nvSpPr>
        <p:spPr>
          <a:xfrm>
            <a:off x="1910027" y="3008016"/>
            <a:ext cx="266960" cy="26696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919DEA-2915-8F86-332E-68B3A6EB02D8}"/>
              </a:ext>
            </a:extLst>
          </p:cNvPr>
          <p:cNvSpPr txBox="1"/>
          <p:nvPr/>
        </p:nvSpPr>
        <p:spPr>
          <a:xfrm>
            <a:off x="172515" y="2989701"/>
            <a:ext cx="1480057"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Unemployed</a:t>
            </a:r>
            <a:endParaRPr lang="en-US" dirty="0"/>
          </a:p>
        </p:txBody>
      </p:sp>
      <p:sp>
        <p:nvSpPr>
          <p:cNvPr id="14" name="TextBox 13">
            <a:extLst>
              <a:ext uri="{FF2B5EF4-FFF2-40B4-BE49-F238E27FC236}">
                <a16:creationId xmlns:a16="http://schemas.microsoft.com/office/drawing/2014/main" id="{14B71293-6D3A-E72B-55F8-84DC801EB6B5}"/>
              </a:ext>
            </a:extLst>
          </p:cNvPr>
          <p:cNvSpPr txBox="1"/>
          <p:nvPr/>
        </p:nvSpPr>
        <p:spPr>
          <a:xfrm>
            <a:off x="6071805" y="5492852"/>
            <a:ext cx="2131674" cy="646331"/>
          </a:xfrm>
          <a:prstGeom prst="rect">
            <a:avLst/>
          </a:prstGeom>
          <a:noFill/>
        </p:spPr>
        <p:txBody>
          <a:bodyPr wrap="none" rtlCol="0">
            <a:spAutoFit/>
          </a:bodyPr>
          <a:lstStyle/>
          <a:p>
            <a:r>
              <a:rPr lang="en-US" dirty="0"/>
              <a:t>First Nations</a:t>
            </a:r>
          </a:p>
          <a:p>
            <a:r>
              <a:rPr lang="en-US" dirty="0"/>
              <a:t>Not in foster homes</a:t>
            </a:r>
          </a:p>
        </p:txBody>
      </p:sp>
      <p:sp>
        <p:nvSpPr>
          <p:cNvPr id="18" name="TextBox 17">
            <a:extLst>
              <a:ext uri="{FF2B5EF4-FFF2-40B4-BE49-F238E27FC236}">
                <a16:creationId xmlns:a16="http://schemas.microsoft.com/office/drawing/2014/main" id="{139A99D3-1422-861B-3845-E1F91287F011}"/>
              </a:ext>
            </a:extLst>
          </p:cNvPr>
          <p:cNvSpPr txBox="1"/>
          <p:nvPr/>
        </p:nvSpPr>
        <p:spPr>
          <a:xfrm>
            <a:off x="8913104" y="5576537"/>
            <a:ext cx="1898468" cy="369332"/>
          </a:xfrm>
          <a:prstGeom prst="rect">
            <a:avLst/>
          </a:prstGeom>
          <a:noFill/>
        </p:spPr>
        <p:txBody>
          <a:bodyPr wrap="none" rtlCol="0">
            <a:spAutoFit/>
          </a:bodyPr>
          <a:lstStyle/>
          <a:p>
            <a:r>
              <a:rPr lang="en-US" dirty="0"/>
              <a:t>Canadian Children</a:t>
            </a:r>
          </a:p>
        </p:txBody>
      </p:sp>
      <p:sp>
        <p:nvSpPr>
          <p:cNvPr id="21" name="TextBox 20">
            <a:extLst>
              <a:ext uri="{FF2B5EF4-FFF2-40B4-BE49-F238E27FC236}">
                <a16:creationId xmlns:a16="http://schemas.microsoft.com/office/drawing/2014/main" id="{84801E62-AB11-D851-D4A7-7A8FD7A42930}"/>
              </a:ext>
            </a:extLst>
          </p:cNvPr>
          <p:cNvSpPr txBox="1"/>
          <p:nvPr/>
        </p:nvSpPr>
        <p:spPr>
          <a:xfrm>
            <a:off x="3321283" y="5503295"/>
            <a:ext cx="1724511" cy="646331"/>
          </a:xfrm>
          <a:prstGeom prst="rect">
            <a:avLst/>
          </a:prstGeom>
          <a:noFill/>
        </p:spPr>
        <p:txBody>
          <a:bodyPr wrap="none" rtlCol="0">
            <a:spAutoFit/>
          </a:bodyPr>
          <a:lstStyle/>
          <a:p>
            <a:r>
              <a:rPr lang="en-US" dirty="0"/>
              <a:t> First Nations</a:t>
            </a:r>
          </a:p>
          <a:p>
            <a:r>
              <a:rPr lang="en-US" dirty="0"/>
              <a:t>In foster homes</a:t>
            </a:r>
          </a:p>
        </p:txBody>
      </p:sp>
      <p:graphicFrame>
        <p:nvGraphicFramePr>
          <p:cNvPr id="22" name="Chart 21">
            <a:extLst>
              <a:ext uri="{FF2B5EF4-FFF2-40B4-BE49-F238E27FC236}">
                <a16:creationId xmlns:a16="http://schemas.microsoft.com/office/drawing/2014/main" id="{CA8E8039-0492-3DF5-3C34-F3ACF0A79D9D}"/>
              </a:ext>
            </a:extLst>
          </p:cNvPr>
          <p:cNvGraphicFramePr>
            <a:graphicFrameLocks/>
          </p:cNvGraphicFramePr>
          <p:nvPr>
            <p:extLst>
              <p:ext uri="{D42A27DB-BD31-4B8C-83A1-F6EECF244321}">
                <p14:modId xmlns:p14="http://schemas.microsoft.com/office/powerpoint/2010/main" val="3946129468"/>
              </p:ext>
            </p:extLst>
          </p:nvPr>
        </p:nvGraphicFramePr>
        <p:xfrm>
          <a:off x="2467826" y="1619285"/>
          <a:ext cx="8758739" cy="392848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B8060867-9B4C-1E8B-2EC1-5F1B0765639A}"/>
              </a:ext>
            </a:extLst>
          </p:cNvPr>
          <p:cNvSpPr/>
          <p:nvPr/>
        </p:nvSpPr>
        <p:spPr>
          <a:xfrm>
            <a:off x="1909873" y="3827096"/>
            <a:ext cx="266960" cy="26696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D781147-6947-D87D-3432-DACA4F93074B}"/>
              </a:ext>
            </a:extLst>
          </p:cNvPr>
          <p:cNvSpPr/>
          <p:nvPr/>
        </p:nvSpPr>
        <p:spPr>
          <a:xfrm>
            <a:off x="1909873" y="3423250"/>
            <a:ext cx="266960" cy="26696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CC102EA-2BCB-7C8D-8102-7B170980C0C8}"/>
              </a:ext>
            </a:extLst>
          </p:cNvPr>
          <p:cNvSpPr txBox="1"/>
          <p:nvPr/>
        </p:nvSpPr>
        <p:spPr>
          <a:xfrm>
            <a:off x="3378571" y="1740598"/>
            <a:ext cx="620683" cy="369332"/>
          </a:xfrm>
          <a:prstGeom prst="rect">
            <a:avLst/>
          </a:prstGeom>
          <a:noFill/>
        </p:spPr>
        <p:txBody>
          <a:bodyPr wrap="none" rtlCol="0">
            <a:spAutoFit/>
          </a:bodyPr>
          <a:lstStyle/>
          <a:p>
            <a:r>
              <a:rPr lang="en-US" dirty="0"/>
              <a:t>35.5</a:t>
            </a:r>
          </a:p>
        </p:txBody>
      </p:sp>
      <p:sp>
        <p:nvSpPr>
          <p:cNvPr id="27" name="TextBox 26">
            <a:extLst>
              <a:ext uri="{FF2B5EF4-FFF2-40B4-BE49-F238E27FC236}">
                <a16:creationId xmlns:a16="http://schemas.microsoft.com/office/drawing/2014/main" id="{B011FB63-1819-E27C-16A3-A53EFAD5E398}"/>
              </a:ext>
            </a:extLst>
          </p:cNvPr>
          <p:cNvSpPr txBox="1"/>
          <p:nvPr/>
        </p:nvSpPr>
        <p:spPr>
          <a:xfrm>
            <a:off x="3999254" y="3542562"/>
            <a:ext cx="620683" cy="369332"/>
          </a:xfrm>
          <a:prstGeom prst="rect">
            <a:avLst/>
          </a:prstGeom>
          <a:noFill/>
        </p:spPr>
        <p:txBody>
          <a:bodyPr wrap="none" rtlCol="0">
            <a:spAutoFit/>
          </a:bodyPr>
          <a:lstStyle/>
          <a:p>
            <a:r>
              <a:rPr lang="en-US" dirty="0"/>
              <a:t>15.9</a:t>
            </a:r>
          </a:p>
        </p:txBody>
      </p:sp>
      <p:sp>
        <p:nvSpPr>
          <p:cNvPr id="28" name="TextBox 27">
            <a:extLst>
              <a:ext uri="{FF2B5EF4-FFF2-40B4-BE49-F238E27FC236}">
                <a16:creationId xmlns:a16="http://schemas.microsoft.com/office/drawing/2014/main" id="{1F68624A-0780-A3FC-308F-73EB5F3E6AC5}"/>
              </a:ext>
            </a:extLst>
          </p:cNvPr>
          <p:cNvSpPr txBox="1"/>
          <p:nvPr/>
        </p:nvSpPr>
        <p:spPr>
          <a:xfrm>
            <a:off x="4619937" y="4022933"/>
            <a:ext cx="620683" cy="369332"/>
          </a:xfrm>
          <a:prstGeom prst="rect">
            <a:avLst/>
          </a:prstGeom>
          <a:noFill/>
        </p:spPr>
        <p:txBody>
          <a:bodyPr wrap="none" rtlCol="0">
            <a:spAutoFit/>
          </a:bodyPr>
          <a:lstStyle/>
          <a:p>
            <a:r>
              <a:rPr lang="en-US" dirty="0"/>
              <a:t>10.3</a:t>
            </a:r>
          </a:p>
        </p:txBody>
      </p:sp>
      <p:sp>
        <p:nvSpPr>
          <p:cNvPr id="29" name="TextBox 28">
            <a:extLst>
              <a:ext uri="{FF2B5EF4-FFF2-40B4-BE49-F238E27FC236}">
                <a16:creationId xmlns:a16="http://schemas.microsoft.com/office/drawing/2014/main" id="{037924B4-1105-F17A-D6DF-6F0266E0F108}"/>
              </a:ext>
            </a:extLst>
          </p:cNvPr>
          <p:cNvSpPr txBox="1"/>
          <p:nvPr/>
        </p:nvSpPr>
        <p:spPr>
          <a:xfrm>
            <a:off x="6215900" y="2109930"/>
            <a:ext cx="620683" cy="369332"/>
          </a:xfrm>
          <a:prstGeom prst="rect">
            <a:avLst/>
          </a:prstGeom>
          <a:noFill/>
        </p:spPr>
        <p:txBody>
          <a:bodyPr wrap="none" rtlCol="0">
            <a:spAutoFit/>
          </a:bodyPr>
          <a:lstStyle/>
          <a:p>
            <a:r>
              <a:rPr lang="en-US" dirty="0"/>
              <a:t>31.0</a:t>
            </a:r>
          </a:p>
        </p:txBody>
      </p:sp>
      <p:sp>
        <p:nvSpPr>
          <p:cNvPr id="30" name="TextBox 29">
            <a:extLst>
              <a:ext uri="{FF2B5EF4-FFF2-40B4-BE49-F238E27FC236}">
                <a16:creationId xmlns:a16="http://schemas.microsoft.com/office/drawing/2014/main" id="{47139BC8-E311-42FF-2815-7FCA4BF4BC6D}"/>
              </a:ext>
            </a:extLst>
          </p:cNvPr>
          <p:cNvSpPr txBox="1"/>
          <p:nvPr/>
        </p:nvSpPr>
        <p:spPr>
          <a:xfrm>
            <a:off x="8907732" y="3060328"/>
            <a:ext cx="620683" cy="369332"/>
          </a:xfrm>
          <a:prstGeom prst="rect">
            <a:avLst/>
          </a:prstGeom>
          <a:noFill/>
        </p:spPr>
        <p:txBody>
          <a:bodyPr wrap="none" rtlCol="0">
            <a:spAutoFit/>
          </a:bodyPr>
          <a:lstStyle/>
          <a:p>
            <a:r>
              <a:rPr lang="en-US" dirty="0"/>
              <a:t>19.7</a:t>
            </a:r>
          </a:p>
        </p:txBody>
      </p:sp>
      <p:sp>
        <p:nvSpPr>
          <p:cNvPr id="31" name="TextBox 30">
            <a:extLst>
              <a:ext uri="{FF2B5EF4-FFF2-40B4-BE49-F238E27FC236}">
                <a16:creationId xmlns:a16="http://schemas.microsoft.com/office/drawing/2014/main" id="{0F1B5FCC-7592-D457-F672-4C6D3BCF0CB1}"/>
              </a:ext>
            </a:extLst>
          </p:cNvPr>
          <p:cNvSpPr txBox="1"/>
          <p:nvPr/>
        </p:nvSpPr>
        <p:spPr>
          <a:xfrm>
            <a:off x="9528415" y="1590521"/>
            <a:ext cx="620683" cy="369332"/>
          </a:xfrm>
          <a:prstGeom prst="rect">
            <a:avLst/>
          </a:prstGeom>
          <a:noFill/>
        </p:spPr>
        <p:txBody>
          <a:bodyPr wrap="none" rtlCol="0">
            <a:spAutoFit/>
          </a:bodyPr>
          <a:lstStyle/>
          <a:p>
            <a:r>
              <a:rPr lang="en-US" dirty="0"/>
              <a:t>36.7</a:t>
            </a:r>
          </a:p>
        </p:txBody>
      </p:sp>
      <p:sp>
        <p:nvSpPr>
          <p:cNvPr id="32" name="TextBox 31">
            <a:extLst>
              <a:ext uri="{FF2B5EF4-FFF2-40B4-BE49-F238E27FC236}">
                <a16:creationId xmlns:a16="http://schemas.microsoft.com/office/drawing/2014/main" id="{47ED772B-2291-6A33-CC84-C4F9D1A43A36}"/>
              </a:ext>
            </a:extLst>
          </p:cNvPr>
          <p:cNvSpPr txBox="1"/>
          <p:nvPr/>
        </p:nvSpPr>
        <p:spPr>
          <a:xfrm>
            <a:off x="10236490" y="2294596"/>
            <a:ext cx="620683" cy="369332"/>
          </a:xfrm>
          <a:prstGeom prst="rect">
            <a:avLst/>
          </a:prstGeom>
          <a:noFill/>
        </p:spPr>
        <p:txBody>
          <a:bodyPr wrap="none" rtlCol="0">
            <a:spAutoFit/>
          </a:bodyPr>
          <a:lstStyle/>
          <a:p>
            <a:r>
              <a:rPr lang="en-US" dirty="0"/>
              <a:t>29.5</a:t>
            </a:r>
          </a:p>
        </p:txBody>
      </p:sp>
      <p:sp>
        <p:nvSpPr>
          <p:cNvPr id="2" name="TextBox 1">
            <a:extLst>
              <a:ext uri="{FF2B5EF4-FFF2-40B4-BE49-F238E27FC236}">
                <a16:creationId xmlns:a16="http://schemas.microsoft.com/office/drawing/2014/main" id="{58FFF783-B6B6-12C1-F3CA-EF76A6F90D60}"/>
              </a:ext>
            </a:extLst>
          </p:cNvPr>
          <p:cNvSpPr txBox="1"/>
          <p:nvPr/>
        </p:nvSpPr>
        <p:spPr>
          <a:xfrm>
            <a:off x="3584924" y="1001388"/>
            <a:ext cx="2360454" cy="369332"/>
          </a:xfrm>
          <a:prstGeom prst="rect">
            <a:avLst/>
          </a:prstGeom>
          <a:noFill/>
        </p:spPr>
        <p:txBody>
          <a:bodyPr wrap="none" rtlCol="0">
            <a:spAutoFit/>
          </a:bodyPr>
          <a:lstStyle/>
          <a:p>
            <a:r>
              <a:rPr lang="en-US" sz="1800" dirty="0"/>
              <a:t>Youth 15-18 years old</a:t>
            </a:r>
            <a:endParaRPr lang="en-US" dirty="0"/>
          </a:p>
        </p:txBody>
      </p:sp>
      <p:sp>
        <p:nvSpPr>
          <p:cNvPr id="4" name="TextBox 3">
            <a:extLst>
              <a:ext uri="{FF2B5EF4-FFF2-40B4-BE49-F238E27FC236}">
                <a16:creationId xmlns:a16="http://schemas.microsoft.com/office/drawing/2014/main" id="{5C5BAE73-5A7B-BF8C-BF6E-054A851E26D7}"/>
              </a:ext>
            </a:extLst>
          </p:cNvPr>
          <p:cNvSpPr txBox="1"/>
          <p:nvPr/>
        </p:nvSpPr>
        <p:spPr>
          <a:xfrm>
            <a:off x="302474" y="6216574"/>
            <a:ext cx="3506024" cy="369332"/>
          </a:xfrm>
          <a:prstGeom prst="rect">
            <a:avLst/>
          </a:prstGeom>
          <a:noFill/>
        </p:spPr>
        <p:txBody>
          <a:bodyPr wrap="none" rtlCol="0">
            <a:spAutoFit/>
          </a:bodyPr>
          <a:lstStyle/>
          <a:p>
            <a:r>
              <a:rPr lang="en-US" dirty="0"/>
              <a:t>*Preliminary Data, CanFos-2011. </a:t>
            </a:r>
          </a:p>
        </p:txBody>
      </p:sp>
    </p:spTree>
    <p:extLst>
      <p:ext uri="{BB962C8B-B14F-4D97-AF65-F5344CB8AC3E}">
        <p14:creationId xmlns:p14="http://schemas.microsoft.com/office/powerpoint/2010/main" val="331531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E5FD1-FE95-1E2A-BC52-B1EDEB4B6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27217-3AE2-2A57-AD4C-4A096607C4A1}"/>
              </a:ext>
            </a:extLst>
          </p:cNvPr>
          <p:cNvSpPr>
            <a:spLocks noGrp="1"/>
          </p:cNvSpPr>
          <p:nvPr>
            <p:ph type="title"/>
          </p:nvPr>
        </p:nvSpPr>
        <p:spPr>
          <a:xfrm>
            <a:off x="838200" y="2226583"/>
            <a:ext cx="10515600" cy="1325563"/>
          </a:xfrm>
        </p:spPr>
        <p:txBody>
          <a:bodyPr/>
          <a:lstStyle/>
          <a:p>
            <a:r>
              <a:rPr lang="en-US" dirty="0"/>
              <a:t>Part 2: Percentage Charts of Household Characteristics</a:t>
            </a:r>
          </a:p>
        </p:txBody>
      </p:sp>
    </p:spTree>
    <p:extLst>
      <p:ext uri="{BB962C8B-B14F-4D97-AF65-F5344CB8AC3E}">
        <p14:creationId xmlns:p14="http://schemas.microsoft.com/office/powerpoint/2010/main" val="253975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E42F1B6-506B-47D7-9D75-38535D8CB226}"/>
              </a:ext>
            </a:extLst>
          </p:cNvPr>
          <p:cNvGraphicFramePr>
            <a:graphicFrameLocks/>
          </p:cNvGraphicFramePr>
          <p:nvPr/>
        </p:nvGraphicFramePr>
        <p:xfrm>
          <a:off x="211480" y="1348712"/>
          <a:ext cx="11268000" cy="52042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41D5EEF-E0FE-8C52-92D2-9FE84CD13D55}"/>
              </a:ext>
            </a:extLst>
          </p:cNvPr>
          <p:cNvSpPr txBox="1"/>
          <p:nvPr/>
        </p:nvSpPr>
        <p:spPr>
          <a:xfrm>
            <a:off x="302575" y="508424"/>
            <a:ext cx="11586849" cy="461665"/>
          </a:xfrm>
          <a:prstGeom prst="rect">
            <a:avLst/>
          </a:prstGeom>
          <a:noFill/>
        </p:spPr>
        <p:txBody>
          <a:bodyPr wrap="square">
            <a:spAutoFit/>
          </a:bodyPr>
          <a:lstStyle/>
          <a:p>
            <a:pPr algn="ctr"/>
            <a:r>
              <a:rPr lang="en-CA" sz="2400" dirty="0"/>
              <a:t>Chart 8: Household Income Quintile</a:t>
            </a:r>
          </a:p>
        </p:txBody>
      </p:sp>
      <p:sp>
        <p:nvSpPr>
          <p:cNvPr id="5" name="TextBox 4">
            <a:extLst>
              <a:ext uri="{FF2B5EF4-FFF2-40B4-BE49-F238E27FC236}">
                <a16:creationId xmlns:a16="http://schemas.microsoft.com/office/drawing/2014/main" id="{5F5BEC84-54FF-81BB-2579-BA4E908021C4}"/>
              </a:ext>
            </a:extLst>
          </p:cNvPr>
          <p:cNvSpPr txBox="1"/>
          <p:nvPr/>
        </p:nvSpPr>
        <p:spPr>
          <a:xfrm>
            <a:off x="2887552" y="5982528"/>
            <a:ext cx="6774857" cy="307777"/>
          </a:xfrm>
          <a:prstGeom prst="rect">
            <a:avLst/>
          </a:prstGeom>
          <a:noFill/>
        </p:spPr>
        <p:txBody>
          <a:bodyPr wrap="square">
            <a:spAutoFit/>
          </a:bodyPr>
          <a:lstStyle/>
          <a:p>
            <a:pPr algn="ctr" rtl="0">
              <a:defRPr sz="1400" b="1" i="0" u="none" strike="noStrike" kern="1200" baseline="0">
                <a:solidFill>
                  <a:prstClr val="white"/>
                </a:solidFill>
                <a:latin typeface="+mn-lt"/>
                <a:ea typeface="+mn-ea"/>
                <a:cs typeface="+mn-cs"/>
              </a:defRPr>
            </a:pPr>
            <a:r>
              <a:rPr lang="en-CA" sz="1400"/>
              <a:t>Household income quintile (%)     </a:t>
            </a:r>
          </a:p>
        </p:txBody>
      </p:sp>
      <p:sp>
        <p:nvSpPr>
          <p:cNvPr id="2" name="TextBox 1">
            <a:extLst>
              <a:ext uri="{FF2B5EF4-FFF2-40B4-BE49-F238E27FC236}">
                <a16:creationId xmlns:a16="http://schemas.microsoft.com/office/drawing/2014/main" id="{84AC26D2-DFFB-6921-8293-7448F3EC2FED}"/>
              </a:ext>
            </a:extLst>
          </p:cNvPr>
          <p:cNvSpPr txBox="1"/>
          <p:nvPr/>
        </p:nvSpPr>
        <p:spPr>
          <a:xfrm>
            <a:off x="2140012" y="5372769"/>
            <a:ext cx="9589988" cy="307777"/>
          </a:xfrm>
          <a:prstGeom prst="rect">
            <a:avLst/>
          </a:prstGeom>
          <a:noFill/>
        </p:spPr>
        <p:txBody>
          <a:bodyPr wrap="square" rtlCol="0">
            <a:spAutoFit/>
          </a:bodyPr>
          <a:lstStyle/>
          <a:p>
            <a:pPr algn="ctr"/>
            <a:r>
              <a:rPr lang="en-US" sz="1400" b="1" dirty="0">
                <a:solidFill>
                  <a:schemeClr val="bg1"/>
                </a:solidFill>
              </a:rPr>
              <a:t>Household income quintile (%)</a:t>
            </a:r>
          </a:p>
        </p:txBody>
      </p:sp>
      <p:sp>
        <p:nvSpPr>
          <p:cNvPr id="6" name="Rectangle 5">
            <a:extLst>
              <a:ext uri="{FF2B5EF4-FFF2-40B4-BE49-F238E27FC236}">
                <a16:creationId xmlns:a16="http://schemas.microsoft.com/office/drawing/2014/main" id="{D98A7B74-1C1B-E4D3-A8E0-8C3ADE600FBD}"/>
              </a:ext>
            </a:extLst>
          </p:cNvPr>
          <p:cNvSpPr/>
          <p:nvPr/>
        </p:nvSpPr>
        <p:spPr>
          <a:xfrm>
            <a:off x="240314" y="1865206"/>
            <a:ext cx="2869923" cy="34472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2DE7D3-E218-976E-97FE-815292A1A9FA}"/>
              </a:ext>
            </a:extLst>
          </p:cNvPr>
          <p:cNvSpPr txBox="1"/>
          <p:nvPr/>
        </p:nvSpPr>
        <p:spPr>
          <a:xfrm>
            <a:off x="919393" y="3170019"/>
            <a:ext cx="2131674" cy="646331"/>
          </a:xfrm>
          <a:prstGeom prst="rect">
            <a:avLst/>
          </a:prstGeom>
          <a:noFill/>
        </p:spPr>
        <p:txBody>
          <a:bodyPr wrap="none" rtlCol="0">
            <a:spAutoFit/>
          </a:bodyPr>
          <a:lstStyle/>
          <a:p>
            <a:r>
              <a:rPr lang="en-US" dirty="0"/>
              <a:t>First Nations</a:t>
            </a:r>
          </a:p>
          <a:p>
            <a:r>
              <a:rPr lang="en-US" dirty="0"/>
              <a:t>Not in foster homes</a:t>
            </a:r>
          </a:p>
        </p:txBody>
      </p:sp>
      <p:sp>
        <p:nvSpPr>
          <p:cNvPr id="8" name="TextBox 7">
            <a:extLst>
              <a:ext uri="{FF2B5EF4-FFF2-40B4-BE49-F238E27FC236}">
                <a16:creationId xmlns:a16="http://schemas.microsoft.com/office/drawing/2014/main" id="{D9613C4F-B610-5C99-631C-96299918198D}"/>
              </a:ext>
            </a:extLst>
          </p:cNvPr>
          <p:cNvSpPr txBox="1"/>
          <p:nvPr/>
        </p:nvSpPr>
        <p:spPr>
          <a:xfrm>
            <a:off x="994133" y="4503293"/>
            <a:ext cx="1898468" cy="369332"/>
          </a:xfrm>
          <a:prstGeom prst="rect">
            <a:avLst/>
          </a:prstGeom>
          <a:noFill/>
        </p:spPr>
        <p:txBody>
          <a:bodyPr wrap="none" rtlCol="0">
            <a:spAutoFit/>
          </a:bodyPr>
          <a:lstStyle/>
          <a:p>
            <a:r>
              <a:rPr lang="en-US" dirty="0"/>
              <a:t>Canadian Children</a:t>
            </a:r>
          </a:p>
        </p:txBody>
      </p:sp>
      <p:sp>
        <p:nvSpPr>
          <p:cNvPr id="9" name="TextBox 8">
            <a:extLst>
              <a:ext uri="{FF2B5EF4-FFF2-40B4-BE49-F238E27FC236}">
                <a16:creationId xmlns:a16="http://schemas.microsoft.com/office/drawing/2014/main" id="{24460537-B43D-083B-18D0-E676138CC54D}"/>
              </a:ext>
            </a:extLst>
          </p:cNvPr>
          <p:cNvSpPr txBox="1"/>
          <p:nvPr/>
        </p:nvSpPr>
        <p:spPr>
          <a:xfrm>
            <a:off x="1081111" y="1737858"/>
            <a:ext cx="1724511" cy="646331"/>
          </a:xfrm>
          <a:prstGeom prst="rect">
            <a:avLst/>
          </a:prstGeom>
          <a:noFill/>
        </p:spPr>
        <p:txBody>
          <a:bodyPr wrap="none" rtlCol="0">
            <a:spAutoFit/>
          </a:bodyPr>
          <a:lstStyle/>
          <a:p>
            <a:r>
              <a:rPr lang="en-US" dirty="0"/>
              <a:t> First Nations</a:t>
            </a:r>
          </a:p>
          <a:p>
            <a:r>
              <a:rPr lang="en-US" dirty="0"/>
              <a:t>In foster homes</a:t>
            </a:r>
          </a:p>
        </p:txBody>
      </p:sp>
      <p:cxnSp>
        <p:nvCxnSpPr>
          <p:cNvPr id="10" name="Straight Connector 9">
            <a:extLst>
              <a:ext uri="{FF2B5EF4-FFF2-40B4-BE49-F238E27FC236}">
                <a16:creationId xmlns:a16="http://schemas.microsoft.com/office/drawing/2014/main" id="{C9AF1283-E0B0-A901-C158-2E8ECFE2149B}"/>
              </a:ext>
            </a:extLst>
          </p:cNvPr>
          <p:cNvCxnSpPr/>
          <p:nvPr/>
        </p:nvCxnSpPr>
        <p:spPr>
          <a:xfrm flipV="1">
            <a:off x="4838162" y="1480862"/>
            <a:ext cx="0" cy="4430584"/>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861031-A4F8-A5F8-89EB-18C6F5BE16D3}"/>
              </a:ext>
            </a:extLst>
          </p:cNvPr>
          <p:cNvCxnSpPr/>
          <p:nvPr/>
        </p:nvCxnSpPr>
        <p:spPr>
          <a:xfrm flipV="1">
            <a:off x="6397332" y="1431373"/>
            <a:ext cx="0" cy="4430584"/>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012EDF-E9E8-E676-4B7C-D807291E4862}"/>
              </a:ext>
            </a:extLst>
          </p:cNvPr>
          <p:cNvCxnSpPr/>
          <p:nvPr/>
        </p:nvCxnSpPr>
        <p:spPr>
          <a:xfrm flipV="1">
            <a:off x="8001049" y="1431373"/>
            <a:ext cx="0" cy="4430584"/>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ACE0C6-C1CE-8277-7017-B69B6AF0A9F9}"/>
              </a:ext>
            </a:extLst>
          </p:cNvPr>
          <p:cNvCxnSpPr/>
          <p:nvPr/>
        </p:nvCxnSpPr>
        <p:spPr>
          <a:xfrm flipV="1">
            <a:off x="9562562" y="1348712"/>
            <a:ext cx="0" cy="4430584"/>
          </a:xfrm>
          <a:prstGeom prst="line">
            <a:avLst/>
          </a:prstGeom>
          <a:ln w="254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5FCDD79-E6CC-4ED9-4464-6ADC82C9EB4D}"/>
              </a:ext>
            </a:extLst>
          </p:cNvPr>
          <p:cNvSpPr/>
          <p:nvPr/>
        </p:nvSpPr>
        <p:spPr>
          <a:xfrm>
            <a:off x="3494762" y="5982528"/>
            <a:ext cx="4597052" cy="693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BE6552-57A4-279C-4FD8-A525B8FD9432}"/>
              </a:ext>
            </a:extLst>
          </p:cNvPr>
          <p:cNvSpPr txBox="1"/>
          <p:nvPr/>
        </p:nvSpPr>
        <p:spPr>
          <a:xfrm>
            <a:off x="9290239" y="6051080"/>
            <a:ext cx="892232" cy="369332"/>
          </a:xfrm>
          <a:prstGeom prst="rect">
            <a:avLst/>
          </a:prstGeom>
          <a:noFill/>
        </p:spPr>
        <p:txBody>
          <a:bodyPr wrap="none" rtlCol="0">
            <a:spAutoFit/>
          </a:bodyPr>
          <a:lstStyle/>
          <a:p>
            <a:r>
              <a:rPr lang="en-US" dirty="0"/>
              <a:t>Highest</a:t>
            </a:r>
          </a:p>
        </p:txBody>
      </p:sp>
      <p:cxnSp>
        <p:nvCxnSpPr>
          <p:cNvPr id="16" name="Straight Arrow Connector 15">
            <a:extLst>
              <a:ext uri="{FF2B5EF4-FFF2-40B4-BE49-F238E27FC236}">
                <a16:creationId xmlns:a16="http://schemas.microsoft.com/office/drawing/2014/main" id="{D19A2A2A-A4FC-48A6-E16E-66668083DF01}"/>
              </a:ext>
            </a:extLst>
          </p:cNvPr>
          <p:cNvCxnSpPr/>
          <p:nvPr/>
        </p:nvCxnSpPr>
        <p:spPr>
          <a:xfrm>
            <a:off x="10182471" y="6274233"/>
            <a:ext cx="9741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E7A623D-A685-12E2-B1A0-05D43CF5748C}"/>
              </a:ext>
            </a:extLst>
          </p:cNvPr>
          <p:cNvSpPr txBox="1"/>
          <p:nvPr/>
        </p:nvSpPr>
        <p:spPr>
          <a:xfrm>
            <a:off x="4415162" y="6133435"/>
            <a:ext cx="846001" cy="369332"/>
          </a:xfrm>
          <a:prstGeom prst="rect">
            <a:avLst/>
          </a:prstGeom>
          <a:noFill/>
        </p:spPr>
        <p:txBody>
          <a:bodyPr wrap="none" rtlCol="0">
            <a:spAutoFit/>
          </a:bodyPr>
          <a:lstStyle/>
          <a:p>
            <a:r>
              <a:rPr lang="en-US" dirty="0"/>
              <a:t>Lowest</a:t>
            </a:r>
          </a:p>
        </p:txBody>
      </p:sp>
      <p:cxnSp>
        <p:nvCxnSpPr>
          <p:cNvPr id="18" name="Straight Arrow Connector 17">
            <a:extLst>
              <a:ext uri="{FF2B5EF4-FFF2-40B4-BE49-F238E27FC236}">
                <a16:creationId xmlns:a16="http://schemas.microsoft.com/office/drawing/2014/main" id="{51653ADB-DAE3-BB32-B62C-E5BDC482A339}"/>
              </a:ext>
            </a:extLst>
          </p:cNvPr>
          <p:cNvCxnSpPr>
            <a:cxnSpLocks/>
          </p:cNvCxnSpPr>
          <p:nvPr/>
        </p:nvCxnSpPr>
        <p:spPr>
          <a:xfrm flipH="1">
            <a:off x="3320685" y="6354259"/>
            <a:ext cx="10944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62ED86C-A018-5D25-18E6-A0F820A5621B}"/>
              </a:ext>
            </a:extLst>
          </p:cNvPr>
          <p:cNvSpPr txBox="1"/>
          <p:nvPr/>
        </p:nvSpPr>
        <p:spPr>
          <a:xfrm>
            <a:off x="4040245" y="5761497"/>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1030A576-0AF0-E94B-726F-BB44B2BABC18}"/>
              </a:ext>
            </a:extLst>
          </p:cNvPr>
          <p:cNvSpPr txBox="1"/>
          <p:nvPr/>
        </p:nvSpPr>
        <p:spPr>
          <a:xfrm>
            <a:off x="5578363" y="5761497"/>
            <a:ext cx="301686" cy="369332"/>
          </a:xfrm>
          <a:prstGeom prst="rect">
            <a:avLst/>
          </a:prstGeom>
          <a:noFill/>
        </p:spPr>
        <p:txBody>
          <a:bodyPr wrap="none" rtlCol="0">
            <a:spAutoFit/>
          </a:bodyPr>
          <a:lstStyle/>
          <a:p>
            <a:r>
              <a:rPr lang="en-US" dirty="0"/>
              <a:t>2</a:t>
            </a:r>
          </a:p>
        </p:txBody>
      </p:sp>
      <p:sp>
        <p:nvSpPr>
          <p:cNvPr id="21" name="TextBox 20">
            <a:extLst>
              <a:ext uri="{FF2B5EF4-FFF2-40B4-BE49-F238E27FC236}">
                <a16:creationId xmlns:a16="http://schemas.microsoft.com/office/drawing/2014/main" id="{CEAD18F1-6810-F699-C056-2DCD62FD9C74}"/>
              </a:ext>
            </a:extLst>
          </p:cNvPr>
          <p:cNvSpPr txBox="1"/>
          <p:nvPr/>
        </p:nvSpPr>
        <p:spPr>
          <a:xfrm>
            <a:off x="7132615" y="5779296"/>
            <a:ext cx="301686" cy="369332"/>
          </a:xfrm>
          <a:prstGeom prst="rect">
            <a:avLst/>
          </a:prstGeom>
          <a:noFill/>
        </p:spPr>
        <p:txBody>
          <a:bodyPr wrap="none" rtlCol="0">
            <a:spAutoFit/>
          </a:bodyPr>
          <a:lstStyle/>
          <a:p>
            <a:r>
              <a:rPr lang="en-US" dirty="0"/>
              <a:t>3</a:t>
            </a:r>
          </a:p>
        </p:txBody>
      </p:sp>
      <p:sp>
        <p:nvSpPr>
          <p:cNvPr id="22" name="TextBox 21">
            <a:extLst>
              <a:ext uri="{FF2B5EF4-FFF2-40B4-BE49-F238E27FC236}">
                <a16:creationId xmlns:a16="http://schemas.microsoft.com/office/drawing/2014/main" id="{424D145E-BC19-883E-ADD4-72B4D10D112A}"/>
              </a:ext>
            </a:extLst>
          </p:cNvPr>
          <p:cNvSpPr txBox="1"/>
          <p:nvPr/>
        </p:nvSpPr>
        <p:spPr>
          <a:xfrm>
            <a:off x="8663225" y="5761497"/>
            <a:ext cx="301686" cy="369332"/>
          </a:xfrm>
          <a:prstGeom prst="rect">
            <a:avLst/>
          </a:prstGeom>
          <a:noFill/>
        </p:spPr>
        <p:txBody>
          <a:bodyPr wrap="none" rtlCol="0">
            <a:spAutoFit/>
          </a:bodyPr>
          <a:lstStyle/>
          <a:p>
            <a:r>
              <a:rPr lang="en-US" dirty="0"/>
              <a:t>4</a:t>
            </a:r>
          </a:p>
        </p:txBody>
      </p:sp>
      <p:sp>
        <p:nvSpPr>
          <p:cNvPr id="23" name="TextBox 22">
            <a:extLst>
              <a:ext uri="{FF2B5EF4-FFF2-40B4-BE49-F238E27FC236}">
                <a16:creationId xmlns:a16="http://schemas.microsoft.com/office/drawing/2014/main" id="{F25B6426-0AF7-6258-6771-2C0CE75D1EC4}"/>
              </a:ext>
            </a:extLst>
          </p:cNvPr>
          <p:cNvSpPr txBox="1"/>
          <p:nvPr/>
        </p:nvSpPr>
        <p:spPr>
          <a:xfrm>
            <a:off x="10224985" y="5726780"/>
            <a:ext cx="301686" cy="369332"/>
          </a:xfrm>
          <a:prstGeom prst="rect">
            <a:avLst/>
          </a:prstGeom>
          <a:noFill/>
        </p:spPr>
        <p:txBody>
          <a:bodyPr wrap="none" rtlCol="0">
            <a:spAutoFit/>
          </a:bodyPr>
          <a:lstStyle/>
          <a:p>
            <a:r>
              <a:rPr lang="en-US" dirty="0"/>
              <a:t>5</a:t>
            </a:r>
          </a:p>
        </p:txBody>
      </p:sp>
      <p:sp>
        <p:nvSpPr>
          <p:cNvPr id="24" name="TextBox 23">
            <a:extLst>
              <a:ext uri="{FF2B5EF4-FFF2-40B4-BE49-F238E27FC236}">
                <a16:creationId xmlns:a16="http://schemas.microsoft.com/office/drawing/2014/main" id="{024E1EAB-07CC-2075-32FF-D6A81E0F6442}"/>
              </a:ext>
            </a:extLst>
          </p:cNvPr>
          <p:cNvSpPr txBox="1"/>
          <p:nvPr/>
        </p:nvSpPr>
        <p:spPr>
          <a:xfrm>
            <a:off x="302575" y="6428574"/>
            <a:ext cx="3506024" cy="369332"/>
          </a:xfrm>
          <a:prstGeom prst="rect">
            <a:avLst/>
          </a:prstGeom>
          <a:noFill/>
        </p:spPr>
        <p:txBody>
          <a:bodyPr wrap="none" rtlCol="0">
            <a:spAutoFit/>
          </a:bodyPr>
          <a:lstStyle/>
          <a:p>
            <a:r>
              <a:rPr lang="en-US" dirty="0"/>
              <a:t>*Preliminary Data, CanFos-2011. </a:t>
            </a:r>
          </a:p>
        </p:txBody>
      </p:sp>
    </p:spTree>
    <p:extLst>
      <p:ext uri="{BB962C8B-B14F-4D97-AF65-F5344CB8AC3E}">
        <p14:creationId xmlns:p14="http://schemas.microsoft.com/office/powerpoint/2010/main" val="344435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B7663CC0-25BB-2042-D1F5-849220AA730C}"/>
              </a:ext>
            </a:extLst>
          </p:cNvPr>
          <p:cNvGraphicFramePr>
            <a:graphicFrameLocks/>
          </p:cNvGraphicFramePr>
          <p:nvPr/>
        </p:nvGraphicFramePr>
        <p:xfrm>
          <a:off x="2890607" y="1400175"/>
          <a:ext cx="8382000" cy="42114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1086509-1A67-5A2E-40DC-0E78CE9EE087}"/>
              </a:ext>
            </a:extLst>
          </p:cNvPr>
          <p:cNvSpPr txBox="1"/>
          <p:nvPr/>
        </p:nvSpPr>
        <p:spPr>
          <a:xfrm>
            <a:off x="292563" y="547471"/>
            <a:ext cx="11606873" cy="461665"/>
          </a:xfrm>
          <a:prstGeom prst="rect">
            <a:avLst/>
          </a:prstGeom>
          <a:noFill/>
        </p:spPr>
        <p:txBody>
          <a:bodyPr wrap="square">
            <a:spAutoFit/>
          </a:bodyPr>
          <a:lstStyle/>
          <a:p>
            <a:pPr algn="ctr"/>
            <a:r>
              <a:rPr lang="en-CA" sz="2400" dirty="0"/>
              <a:t>Chart 9: Major Repairs Needed to Home</a:t>
            </a:r>
          </a:p>
        </p:txBody>
      </p:sp>
      <p:sp>
        <p:nvSpPr>
          <p:cNvPr id="17" name="TextBox 16">
            <a:extLst>
              <a:ext uri="{FF2B5EF4-FFF2-40B4-BE49-F238E27FC236}">
                <a16:creationId xmlns:a16="http://schemas.microsoft.com/office/drawing/2014/main" id="{9B728B4D-284C-FEC2-E3B2-3D1B018556E3}"/>
              </a:ext>
            </a:extLst>
          </p:cNvPr>
          <p:cNvSpPr txBox="1"/>
          <p:nvPr/>
        </p:nvSpPr>
        <p:spPr>
          <a:xfrm>
            <a:off x="919393" y="3170019"/>
            <a:ext cx="2131674" cy="646331"/>
          </a:xfrm>
          <a:prstGeom prst="rect">
            <a:avLst/>
          </a:prstGeom>
          <a:noFill/>
        </p:spPr>
        <p:txBody>
          <a:bodyPr wrap="none" rtlCol="0">
            <a:spAutoFit/>
          </a:bodyPr>
          <a:lstStyle/>
          <a:p>
            <a:r>
              <a:rPr lang="en-US" dirty="0"/>
              <a:t>First Nations</a:t>
            </a:r>
          </a:p>
          <a:p>
            <a:r>
              <a:rPr lang="en-US" dirty="0"/>
              <a:t>Not in foster homes</a:t>
            </a:r>
          </a:p>
        </p:txBody>
      </p:sp>
      <p:sp>
        <p:nvSpPr>
          <p:cNvPr id="18" name="TextBox 17">
            <a:extLst>
              <a:ext uri="{FF2B5EF4-FFF2-40B4-BE49-F238E27FC236}">
                <a16:creationId xmlns:a16="http://schemas.microsoft.com/office/drawing/2014/main" id="{E3AE8F39-6D28-0AC0-D49E-5B37C6BFF01C}"/>
              </a:ext>
            </a:extLst>
          </p:cNvPr>
          <p:cNvSpPr txBox="1"/>
          <p:nvPr/>
        </p:nvSpPr>
        <p:spPr>
          <a:xfrm>
            <a:off x="994133" y="4503293"/>
            <a:ext cx="1898468" cy="369332"/>
          </a:xfrm>
          <a:prstGeom prst="rect">
            <a:avLst/>
          </a:prstGeom>
          <a:noFill/>
        </p:spPr>
        <p:txBody>
          <a:bodyPr wrap="none" rtlCol="0">
            <a:spAutoFit/>
          </a:bodyPr>
          <a:lstStyle/>
          <a:p>
            <a:r>
              <a:rPr lang="en-US" dirty="0"/>
              <a:t>Canadian Children</a:t>
            </a:r>
          </a:p>
        </p:txBody>
      </p:sp>
      <p:sp>
        <p:nvSpPr>
          <p:cNvPr id="19" name="TextBox 18">
            <a:extLst>
              <a:ext uri="{FF2B5EF4-FFF2-40B4-BE49-F238E27FC236}">
                <a16:creationId xmlns:a16="http://schemas.microsoft.com/office/drawing/2014/main" id="{75F42097-CC44-0ACB-5DFE-0D252482D5C2}"/>
              </a:ext>
            </a:extLst>
          </p:cNvPr>
          <p:cNvSpPr txBox="1"/>
          <p:nvPr/>
        </p:nvSpPr>
        <p:spPr>
          <a:xfrm>
            <a:off x="1081111" y="1737858"/>
            <a:ext cx="1724511" cy="646331"/>
          </a:xfrm>
          <a:prstGeom prst="rect">
            <a:avLst/>
          </a:prstGeom>
          <a:noFill/>
        </p:spPr>
        <p:txBody>
          <a:bodyPr wrap="none" rtlCol="0">
            <a:spAutoFit/>
          </a:bodyPr>
          <a:lstStyle/>
          <a:p>
            <a:r>
              <a:rPr lang="en-US" dirty="0"/>
              <a:t> First Nations</a:t>
            </a:r>
          </a:p>
          <a:p>
            <a:r>
              <a:rPr lang="en-US" dirty="0"/>
              <a:t>In foster homes</a:t>
            </a:r>
          </a:p>
        </p:txBody>
      </p:sp>
      <p:sp>
        <p:nvSpPr>
          <p:cNvPr id="20" name="TextBox 19">
            <a:extLst>
              <a:ext uri="{FF2B5EF4-FFF2-40B4-BE49-F238E27FC236}">
                <a16:creationId xmlns:a16="http://schemas.microsoft.com/office/drawing/2014/main" id="{B53A372B-D8A7-763F-84E2-BDFFB73F61F7}"/>
              </a:ext>
            </a:extLst>
          </p:cNvPr>
          <p:cNvSpPr txBox="1"/>
          <p:nvPr/>
        </p:nvSpPr>
        <p:spPr>
          <a:xfrm>
            <a:off x="3557391" y="1953733"/>
            <a:ext cx="620683" cy="369332"/>
          </a:xfrm>
          <a:prstGeom prst="rect">
            <a:avLst/>
          </a:prstGeom>
          <a:noFill/>
        </p:spPr>
        <p:txBody>
          <a:bodyPr wrap="none" rtlCol="0">
            <a:spAutoFit/>
          </a:bodyPr>
          <a:lstStyle/>
          <a:p>
            <a:r>
              <a:rPr lang="en-US" dirty="0">
                <a:solidFill>
                  <a:schemeClr val="bg1"/>
                </a:solidFill>
              </a:rPr>
              <a:t>17.6</a:t>
            </a:r>
          </a:p>
        </p:txBody>
      </p:sp>
      <p:sp>
        <p:nvSpPr>
          <p:cNvPr id="23" name="TextBox 22">
            <a:extLst>
              <a:ext uri="{FF2B5EF4-FFF2-40B4-BE49-F238E27FC236}">
                <a16:creationId xmlns:a16="http://schemas.microsoft.com/office/drawing/2014/main" id="{06BD7590-8E2D-ED4B-7082-906D36A0556A}"/>
              </a:ext>
            </a:extLst>
          </p:cNvPr>
          <p:cNvSpPr txBox="1"/>
          <p:nvPr/>
        </p:nvSpPr>
        <p:spPr>
          <a:xfrm>
            <a:off x="3867732" y="3170019"/>
            <a:ext cx="620683" cy="369332"/>
          </a:xfrm>
          <a:prstGeom prst="rect">
            <a:avLst/>
          </a:prstGeom>
          <a:noFill/>
        </p:spPr>
        <p:txBody>
          <a:bodyPr wrap="none" rtlCol="0">
            <a:spAutoFit/>
          </a:bodyPr>
          <a:lstStyle/>
          <a:p>
            <a:r>
              <a:rPr lang="en-US" dirty="0">
                <a:solidFill>
                  <a:schemeClr val="bg1"/>
                </a:solidFill>
              </a:rPr>
              <a:t>27.8</a:t>
            </a:r>
          </a:p>
        </p:txBody>
      </p:sp>
      <p:sp>
        <p:nvSpPr>
          <p:cNvPr id="24" name="TextBox 23">
            <a:extLst>
              <a:ext uri="{FF2B5EF4-FFF2-40B4-BE49-F238E27FC236}">
                <a16:creationId xmlns:a16="http://schemas.microsoft.com/office/drawing/2014/main" id="{A1AFF143-9D32-AAFA-A391-7C83CA93E5A4}"/>
              </a:ext>
            </a:extLst>
          </p:cNvPr>
          <p:cNvSpPr txBox="1"/>
          <p:nvPr/>
        </p:nvSpPr>
        <p:spPr>
          <a:xfrm>
            <a:off x="3251920" y="4365568"/>
            <a:ext cx="497252" cy="369332"/>
          </a:xfrm>
          <a:prstGeom prst="rect">
            <a:avLst/>
          </a:prstGeom>
          <a:noFill/>
        </p:spPr>
        <p:txBody>
          <a:bodyPr wrap="none" rtlCol="0">
            <a:spAutoFit/>
          </a:bodyPr>
          <a:lstStyle/>
          <a:p>
            <a:r>
              <a:rPr lang="en-US" dirty="0">
                <a:solidFill>
                  <a:schemeClr val="bg1"/>
                </a:solidFill>
              </a:rPr>
              <a:t>7.5</a:t>
            </a:r>
          </a:p>
        </p:txBody>
      </p:sp>
      <p:sp>
        <p:nvSpPr>
          <p:cNvPr id="25" name="TextBox 24">
            <a:extLst>
              <a:ext uri="{FF2B5EF4-FFF2-40B4-BE49-F238E27FC236}">
                <a16:creationId xmlns:a16="http://schemas.microsoft.com/office/drawing/2014/main" id="{C199F301-682F-E66A-6849-BC7EBBF0A928}"/>
              </a:ext>
            </a:extLst>
          </p:cNvPr>
          <p:cNvSpPr txBox="1"/>
          <p:nvPr/>
        </p:nvSpPr>
        <p:spPr>
          <a:xfrm>
            <a:off x="7200548" y="4356640"/>
            <a:ext cx="620683" cy="369332"/>
          </a:xfrm>
          <a:prstGeom prst="rect">
            <a:avLst/>
          </a:prstGeom>
          <a:noFill/>
        </p:spPr>
        <p:txBody>
          <a:bodyPr wrap="none" rtlCol="0">
            <a:spAutoFit/>
          </a:bodyPr>
          <a:lstStyle/>
          <a:p>
            <a:r>
              <a:rPr lang="en-US" dirty="0"/>
              <a:t>92.5</a:t>
            </a:r>
          </a:p>
        </p:txBody>
      </p:sp>
      <p:sp>
        <p:nvSpPr>
          <p:cNvPr id="26" name="TextBox 25">
            <a:extLst>
              <a:ext uri="{FF2B5EF4-FFF2-40B4-BE49-F238E27FC236}">
                <a16:creationId xmlns:a16="http://schemas.microsoft.com/office/drawing/2014/main" id="{71106710-AFF0-8190-A881-EB6FC9835A91}"/>
              </a:ext>
            </a:extLst>
          </p:cNvPr>
          <p:cNvSpPr txBox="1"/>
          <p:nvPr/>
        </p:nvSpPr>
        <p:spPr>
          <a:xfrm>
            <a:off x="7703587" y="3170019"/>
            <a:ext cx="620683" cy="369332"/>
          </a:xfrm>
          <a:prstGeom prst="rect">
            <a:avLst/>
          </a:prstGeom>
          <a:noFill/>
        </p:spPr>
        <p:txBody>
          <a:bodyPr wrap="none" rtlCol="0">
            <a:spAutoFit/>
          </a:bodyPr>
          <a:lstStyle/>
          <a:p>
            <a:r>
              <a:rPr lang="en-US" dirty="0"/>
              <a:t>72.2</a:t>
            </a:r>
          </a:p>
        </p:txBody>
      </p:sp>
      <p:sp>
        <p:nvSpPr>
          <p:cNvPr id="27" name="TextBox 26">
            <a:extLst>
              <a:ext uri="{FF2B5EF4-FFF2-40B4-BE49-F238E27FC236}">
                <a16:creationId xmlns:a16="http://schemas.microsoft.com/office/drawing/2014/main" id="{CDFA3CD2-7E2C-171C-A361-7E6B6E639CC4}"/>
              </a:ext>
            </a:extLst>
          </p:cNvPr>
          <p:cNvSpPr txBox="1"/>
          <p:nvPr/>
        </p:nvSpPr>
        <p:spPr>
          <a:xfrm>
            <a:off x="7260449" y="1953733"/>
            <a:ext cx="620683" cy="369332"/>
          </a:xfrm>
          <a:prstGeom prst="rect">
            <a:avLst/>
          </a:prstGeom>
          <a:noFill/>
        </p:spPr>
        <p:txBody>
          <a:bodyPr wrap="none" rtlCol="0">
            <a:spAutoFit/>
          </a:bodyPr>
          <a:lstStyle/>
          <a:p>
            <a:r>
              <a:rPr lang="en-US" dirty="0"/>
              <a:t>82.4</a:t>
            </a:r>
          </a:p>
        </p:txBody>
      </p:sp>
      <p:sp>
        <p:nvSpPr>
          <p:cNvPr id="28" name="TextBox 27">
            <a:extLst>
              <a:ext uri="{FF2B5EF4-FFF2-40B4-BE49-F238E27FC236}">
                <a16:creationId xmlns:a16="http://schemas.microsoft.com/office/drawing/2014/main" id="{8392630A-3C27-7230-CA62-BF4BBBAA2095}"/>
              </a:ext>
            </a:extLst>
          </p:cNvPr>
          <p:cNvSpPr txBox="1"/>
          <p:nvPr/>
        </p:nvSpPr>
        <p:spPr>
          <a:xfrm>
            <a:off x="302474" y="6216574"/>
            <a:ext cx="3506024" cy="369332"/>
          </a:xfrm>
          <a:prstGeom prst="rect">
            <a:avLst/>
          </a:prstGeom>
          <a:noFill/>
        </p:spPr>
        <p:txBody>
          <a:bodyPr wrap="none" rtlCol="0">
            <a:spAutoFit/>
          </a:bodyPr>
          <a:lstStyle/>
          <a:p>
            <a:r>
              <a:rPr lang="en-US" dirty="0"/>
              <a:t>*Preliminary Data, CanFos-2011.</a:t>
            </a:r>
          </a:p>
        </p:txBody>
      </p:sp>
      <p:sp>
        <p:nvSpPr>
          <p:cNvPr id="29" name="TextBox 28">
            <a:extLst>
              <a:ext uri="{FF2B5EF4-FFF2-40B4-BE49-F238E27FC236}">
                <a16:creationId xmlns:a16="http://schemas.microsoft.com/office/drawing/2014/main" id="{2C590602-5526-4BE2-1EFF-F04FD35A143F}"/>
              </a:ext>
            </a:extLst>
          </p:cNvPr>
          <p:cNvSpPr txBox="1"/>
          <p:nvPr/>
        </p:nvSpPr>
        <p:spPr>
          <a:xfrm>
            <a:off x="384289" y="5653450"/>
            <a:ext cx="10555854" cy="800219"/>
          </a:xfrm>
          <a:prstGeom prst="rect">
            <a:avLst/>
          </a:prstGeom>
          <a:noFill/>
        </p:spPr>
        <p:txBody>
          <a:bodyPr wrap="square" rtlCol="0">
            <a:spAutoFit/>
          </a:bodyPr>
          <a:lstStyle/>
          <a:p>
            <a:r>
              <a:rPr lang="en-CA" sz="1400" kern="100" dirty="0">
                <a:effectLst/>
                <a:ea typeface="Aptos" panose="020B0004020202020204" pitchFamily="34" charset="0"/>
                <a:cs typeface="Times New Roman" panose="02020603050405020304" pitchFamily="18" charset="0"/>
              </a:rPr>
              <a:t>Major repairs needed as defined by the survey respondent, including repairs such as defective plumbing, electrical wiring, and structural repairs to walls, floors, or ceilings.</a:t>
            </a:r>
          </a:p>
          <a:p>
            <a:endParaRPr lang="en-US" dirty="0"/>
          </a:p>
        </p:txBody>
      </p:sp>
    </p:spTree>
    <p:extLst>
      <p:ext uri="{BB962C8B-B14F-4D97-AF65-F5344CB8AC3E}">
        <p14:creationId xmlns:p14="http://schemas.microsoft.com/office/powerpoint/2010/main" val="305157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4ADDBB-7123-B9B2-D925-6FE715A6F318}"/>
              </a:ext>
            </a:extLst>
          </p:cNvPr>
          <p:cNvSpPr txBox="1"/>
          <p:nvPr/>
        </p:nvSpPr>
        <p:spPr>
          <a:xfrm>
            <a:off x="339285" y="573291"/>
            <a:ext cx="11513430" cy="461665"/>
          </a:xfrm>
          <a:prstGeom prst="rect">
            <a:avLst/>
          </a:prstGeom>
          <a:noFill/>
        </p:spPr>
        <p:txBody>
          <a:bodyPr wrap="square">
            <a:spAutoFit/>
          </a:bodyPr>
          <a:lstStyle/>
          <a:p>
            <a:pPr algn="ctr"/>
            <a:r>
              <a:rPr lang="en-CA" sz="2400" dirty="0"/>
              <a:t>Chart 10: Unsuitable Housing</a:t>
            </a:r>
            <a:endParaRPr lang="en-CA" sz="2000" dirty="0"/>
          </a:p>
        </p:txBody>
      </p:sp>
      <p:graphicFrame>
        <p:nvGraphicFramePr>
          <p:cNvPr id="3" name="Chart 2">
            <a:extLst>
              <a:ext uri="{FF2B5EF4-FFF2-40B4-BE49-F238E27FC236}">
                <a16:creationId xmlns:a16="http://schemas.microsoft.com/office/drawing/2014/main" id="{379039E3-AB97-DAFB-EBA0-026987361B66}"/>
              </a:ext>
            </a:extLst>
          </p:cNvPr>
          <p:cNvGraphicFramePr>
            <a:graphicFrameLocks/>
          </p:cNvGraphicFramePr>
          <p:nvPr>
            <p:extLst>
              <p:ext uri="{D42A27DB-BD31-4B8C-83A1-F6EECF244321}">
                <p14:modId xmlns:p14="http://schemas.microsoft.com/office/powerpoint/2010/main" val="3482734086"/>
              </p:ext>
            </p:extLst>
          </p:nvPr>
        </p:nvGraphicFramePr>
        <p:xfrm>
          <a:off x="2854339" y="1263563"/>
          <a:ext cx="8911290" cy="433087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9BC828E-36BC-FF1B-8216-9518FB5F34A0}"/>
              </a:ext>
            </a:extLst>
          </p:cNvPr>
          <p:cNvSpPr txBox="1"/>
          <p:nvPr/>
        </p:nvSpPr>
        <p:spPr>
          <a:xfrm>
            <a:off x="832307" y="2883672"/>
            <a:ext cx="2131674" cy="646331"/>
          </a:xfrm>
          <a:prstGeom prst="rect">
            <a:avLst/>
          </a:prstGeom>
          <a:noFill/>
        </p:spPr>
        <p:txBody>
          <a:bodyPr wrap="none" rtlCol="0">
            <a:spAutoFit/>
          </a:bodyPr>
          <a:lstStyle/>
          <a:p>
            <a:r>
              <a:rPr lang="en-US" dirty="0"/>
              <a:t>First Nations</a:t>
            </a:r>
          </a:p>
          <a:p>
            <a:r>
              <a:rPr lang="en-US" dirty="0"/>
              <a:t>Not in foster homes</a:t>
            </a:r>
          </a:p>
        </p:txBody>
      </p:sp>
      <p:sp>
        <p:nvSpPr>
          <p:cNvPr id="5" name="TextBox 4">
            <a:extLst>
              <a:ext uri="{FF2B5EF4-FFF2-40B4-BE49-F238E27FC236}">
                <a16:creationId xmlns:a16="http://schemas.microsoft.com/office/drawing/2014/main" id="{6236C00D-CF7E-CB09-10ED-EF5E943A7169}"/>
              </a:ext>
            </a:extLst>
          </p:cNvPr>
          <p:cNvSpPr txBox="1"/>
          <p:nvPr/>
        </p:nvSpPr>
        <p:spPr>
          <a:xfrm>
            <a:off x="907047" y="4216946"/>
            <a:ext cx="1898468" cy="369332"/>
          </a:xfrm>
          <a:prstGeom prst="rect">
            <a:avLst/>
          </a:prstGeom>
          <a:noFill/>
        </p:spPr>
        <p:txBody>
          <a:bodyPr wrap="none" rtlCol="0">
            <a:spAutoFit/>
          </a:bodyPr>
          <a:lstStyle/>
          <a:p>
            <a:r>
              <a:rPr lang="en-US" dirty="0"/>
              <a:t>Canadian Children</a:t>
            </a:r>
          </a:p>
        </p:txBody>
      </p:sp>
      <p:sp>
        <p:nvSpPr>
          <p:cNvPr id="7" name="TextBox 6">
            <a:extLst>
              <a:ext uri="{FF2B5EF4-FFF2-40B4-BE49-F238E27FC236}">
                <a16:creationId xmlns:a16="http://schemas.microsoft.com/office/drawing/2014/main" id="{CE5AD079-C8E4-637C-790C-BB8B25E30CC2}"/>
              </a:ext>
            </a:extLst>
          </p:cNvPr>
          <p:cNvSpPr txBox="1"/>
          <p:nvPr/>
        </p:nvSpPr>
        <p:spPr>
          <a:xfrm>
            <a:off x="994025" y="1451511"/>
            <a:ext cx="1724511" cy="646331"/>
          </a:xfrm>
          <a:prstGeom prst="rect">
            <a:avLst/>
          </a:prstGeom>
          <a:noFill/>
        </p:spPr>
        <p:txBody>
          <a:bodyPr wrap="none" rtlCol="0">
            <a:spAutoFit/>
          </a:bodyPr>
          <a:lstStyle/>
          <a:p>
            <a:r>
              <a:rPr lang="en-US" dirty="0"/>
              <a:t> First Nations</a:t>
            </a:r>
          </a:p>
          <a:p>
            <a:r>
              <a:rPr lang="en-US" dirty="0"/>
              <a:t>In foster homes</a:t>
            </a:r>
          </a:p>
        </p:txBody>
      </p:sp>
      <p:sp>
        <p:nvSpPr>
          <p:cNvPr id="13" name="TextBox 12">
            <a:extLst>
              <a:ext uri="{FF2B5EF4-FFF2-40B4-BE49-F238E27FC236}">
                <a16:creationId xmlns:a16="http://schemas.microsoft.com/office/drawing/2014/main" id="{CBD54365-ADC5-61C3-4E3E-B77B18DDEED4}"/>
              </a:ext>
            </a:extLst>
          </p:cNvPr>
          <p:cNvSpPr txBox="1"/>
          <p:nvPr/>
        </p:nvSpPr>
        <p:spPr>
          <a:xfrm>
            <a:off x="3446096" y="4271063"/>
            <a:ext cx="620683" cy="369332"/>
          </a:xfrm>
          <a:prstGeom prst="rect">
            <a:avLst/>
          </a:prstGeom>
          <a:noFill/>
        </p:spPr>
        <p:txBody>
          <a:bodyPr wrap="none" rtlCol="0">
            <a:spAutoFit/>
          </a:bodyPr>
          <a:lstStyle/>
          <a:p>
            <a:r>
              <a:rPr lang="en-US" dirty="0">
                <a:solidFill>
                  <a:schemeClr val="bg1"/>
                </a:solidFill>
              </a:rPr>
              <a:t>16.2</a:t>
            </a:r>
          </a:p>
        </p:txBody>
      </p:sp>
      <p:sp>
        <p:nvSpPr>
          <p:cNvPr id="14" name="TextBox 13">
            <a:extLst>
              <a:ext uri="{FF2B5EF4-FFF2-40B4-BE49-F238E27FC236}">
                <a16:creationId xmlns:a16="http://schemas.microsoft.com/office/drawing/2014/main" id="{E55A45B0-E5FB-38CD-DDBC-8FE21F013BE7}"/>
              </a:ext>
            </a:extLst>
          </p:cNvPr>
          <p:cNvSpPr txBox="1"/>
          <p:nvPr/>
        </p:nvSpPr>
        <p:spPr>
          <a:xfrm>
            <a:off x="4025550" y="3022171"/>
            <a:ext cx="620683" cy="369332"/>
          </a:xfrm>
          <a:prstGeom prst="rect">
            <a:avLst/>
          </a:prstGeom>
          <a:noFill/>
        </p:spPr>
        <p:txBody>
          <a:bodyPr wrap="none" rtlCol="0">
            <a:spAutoFit/>
          </a:bodyPr>
          <a:lstStyle/>
          <a:p>
            <a:r>
              <a:rPr lang="en-US" dirty="0">
                <a:solidFill>
                  <a:schemeClr val="bg1"/>
                </a:solidFill>
              </a:rPr>
              <a:t>33.2</a:t>
            </a:r>
          </a:p>
        </p:txBody>
      </p:sp>
      <p:sp>
        <p:nvSpPr>
          <p:cNvPr id="15" name="TextBox 14">
            <a:extLst>
              <a:ext uri="{FF2B5EF4-FFF2-40B4-BE49-F238E27FC236}">
                <a16:creationId xmlns:a16="http://schemas.microsoft.com/office/drawing/2014/main" id="{175B5546-E552-A744-2F4E-AD3BDF806971}"/>
              </a:ext>
            </a:extLst>
          </p:cNvPr>
          <p:cNvSpPr txBox="1"/>
          <p:nvPr/>
        </p:nvSpPr>
        <p:spPr>
          <a:xfrm>
            <a:off x="3927429" y="1782316"/>
            <a:ext cx="620683" cy="369332"/>
          </a:xfrm>
          <a:prstGeom prst="rect">
            <a:avLst/>
          </a:prstGeom>
          <a:noFill/>
        </p:spPr>
        <p:txBody>
          <a:bodyPr wrap="none" rtlCol="0">
            <a:spAutoFit/>
          </a:bodyPr>
          <a:lstStyle/>
          <a:p>
            <a:r>
              <a:rPr lang="en-US" dirty="0">
                <a:solidFill>
                  <a:schemeClr val="bg1"/>
                </a:solidFill>
              </a:rPr>
              <a:t>27.3</a:t>
            </a:r>
          </a:p>
        </p:txBody>
      </p:sp>
      <p:sp>
        <p:nvSpPr>
          <p:cNvPr id="16" name="TextBox 15">
            <a:extLst>
              <a:ext uri="{FF2B5EF4-FFF2-40B4-BE49-F238E27FC236}">
                <a16:creationId xmlns:a16="http://schemas.microsoft.com/office/drawing/2014/main" id="{069E634C-E297-DDA5-3FC5-D45F9988ADD1}"/>
              </a:ext>
            </a:extLst>
          </p:cNvPr>
          <p:cNvSpPr txBox="1"/>
          <p:nvPr/>
        </p:nvSpPr>
        <p:spPr>
          <a:xfrm>
            <a:off x="7182146" y="4317998"/>
            <a:ext cx="620683" cy="369332"/>
          </a:xfrm>
          <a:prstGeom prst="rect">
            <a:avLst/>
          </a:prstGeom>
          <a:noFill/>
        </p:spPr>
        <p:txBody>
          <a:bodyPr wrap="none" rtlCol="0">
            <a:spAutoFit/>
          </a:bodyPr>
          <a:lstStyle/>
          <a:p>
            <a:r>
              <a:rPr lang="en-US" dirty="0"/>
              <a:t>83.8</a:t>
            </a:r>
          </a:p>
        </p:txBody>
      </p:sp>
      <p:sp>
        <p:nvSpPr>
          <p:cNvPr id="17" name="TextBox 16">
            <a:extLst>
              <a:ext uri="{FF2B5EF4-FFF2-40B4-BE49-F238E27FC236}">
                <a16:creationId xmlns:a16="http://schemas.microsoft.com/office/drawing/2014/main" id="{EE3CCD59-44A1-4057-763C-997508910378}"/>
              </a:ext>
            </a:extLst>
          </p:cNvPr>
          <p:cNvSpPr txBox="1"/>
          <p:nvPr/>
        </p:nvSpPr>
        <p:spPr>
          <a:xfrm>
            <a:off x="7585247" y="3045645"/>
            <a:ext cx="620683" cy="369332"/>
          </a:xfrm>
          <a:prstGeom prst="rect">
            <a:avLst/>
          </a:prstGeom>
          <a:noFill/>
        </p:spPr>
        <p:txBody>
          <a:bodyPr wrap="none" rtlCol="0">
            <a:spAutoFit/>
          </a:bodyPr>
          <a:lstStyle/>
          <a:p>
            <a:r>
              <a:rPr lang="en-US" dirty="0"/>
              <a:t>66.8</a:t>
            </a:r>
          </a:p>
        </p:txBody>
      </p:sp>
      <p:sp>
        <p:nvSpPr>
          <p:cNvPr id="18" name="TextBox 17">
            <a:extLst>
              <a:ext uri="{FF2B5EF4-FFF2-40B4-BE49-F238E27FC236}">
                <a16:creationId xmlns:a16="http://schemas.microsoft.com/office/drawing/2014/main" id="{0A6B52DB-C824-D082-C117-253A5DAF988E}"/>
              </a:ext>
            </a:extLst>
          </p:cNvPr>
          <p:cNvSpPr txBox="1"/>
          <p:nvPr/>
        </p:nvSpPr>
        <p:spPr>
          <a:xfrm>
            <a:off x="7225846" y="1773292"/>
            <a:ext cx="620683" cy="369332"/>
          </a:xfrm>
          <a:prstGeom prst="rect">
            <a:avLst/>
          </a:prstGeom>
          <a:noFill/>
        </p:spPr>
        <p:txBody>
          <a:bodyPr wrap="none" rtlCol="0">
            <a:spAutoFit/>
          </a:bodyPr>
          <a:lstStyle/>
          <a:p>
            <a:r>
              <a:rPr lang="en-US" dirty="0"/>
              <a:t>72.7</a:t>
            </a:r>
          </a:p>
        </p:txBody>
      </p:sp>
      <p:sp>
        <p:nvSpPr>
          <p:cNvPr id="19" name="TextBox 18">
            <a:extLst>
              <a:ext uri="{FF2B5EF4-FFF2-40B4-BE49-F238E27FC236}">
                <a16:creationId xmlns:a16="http://schemas.microsoft.com/office/drawing/2014/main" id="{27B7DA91-F5CD-F5F1-DDB1-05EFCE9B96E1}"/>
              </a:ext>
            </a:extLst>
          </p:cNvPr>
          <p:cNvSpPr txBox="1"/>
          <p:nvPr/>
        </p:nvSpPr>
        <p:spPr>
          <a:xfrm>
            <a:off x="204503" y="6488668"/>
            <a:ext cx="3506024" cy="369332"/>
          </a:xfrm>
          <a:prstGeom prst="rect">
            <a:avLst/>
          </a:prstGeom>
          <a:noFill/>
        </p:spPr>
        <p:txBody>
          <a:bodyPr wrap="none" rtlCol="0">
            <a:spAutoFit/>
          </a:bodyPr>
          <a:lstStyle/>
          <a:p>
            <a:r>
              <a:rPr lang="en-US" dirty="0"/>
              <a:t>*Preliminary Data, CanFos-2011. </a:t>
            </a:r>
          </a:p>
        </p:txBody>
      </p:sp>
      <p:sp>
        <p:nvSpPr>
          <p:cNvPr id="20" name="TextBox 19">
            <a:extLst>
              <a:ext uri="{FF2B5EF4-FFF2-40B4-BE49-F238E27FC236}">
                <a16:creationId xmlns:a16="http://schemas.microsoft.com/office/drawing/2014/main" id="{7037F4A2-FC86-F4AB-2BD6-FF3FA9AE1DE1}"/>
              </a:ext>
            </a:extLst>
          </p:cNvPr>
          <p:cNvSpPr txBox="1"/>
          <p:nvPr/>
        </p:nvSpPr>
        <p:spPr>
          <a:xfrm>
            <a:off x="204503" y="5750786"/>
            <a:ext cx="10787743" cy="738664"/>
          </a:xfrm>
          <a:prstGeom prst="rect">
            <a:avLst/>
          </a:prstGeom>
          <a:noFill/>
        </p:spPr>
        <p:txBody>
          <a:bodyPr wrap="square" rtlCol="0">
            <a:spAutoFit/>
          </a:bodyPr>
          <a:lstStyle/>
          <a:p>
            <a:r>
              <a:rPr lang="en-CA" sz="1400" kern="100" dirty="0">
                <a:effectLst/>
                <a:ea typeface="Aptos" panose="020B0004020202020204" pitchFamily="34" charset="0"/>
                <a:cs typeface="Times New Roman" panose="02020603050405020304" pitchFamily="18" charset="0"/>
              </a:rPr>
              <a:t>Housing was deemed unsuitable by Statistics Canada if the house had over one bedroom shortfall due to bedroom criteria: including a maximum of two persons per bedroom, children over 5 years of age of opposite sex not sharing a bedroom, and adults &gt; 18 years of age have a separate bedroom unless they are spouse or common-law.</a:t>
            </a:r>
          </a:p>
        </p:txBody>
      </p:sp>
    </p:spTree>
    <p:extLst>
      <p:ext uri="{BB962C8B-B14F-4D97-AF65-F5344CB8AC3E}">
        <p14:creationId xmlns:p14="http://schemas.microsoft.com/office/powerpoint/2010/main" val="360940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61841D7-89F6-7B05-A116-0323F72FD526}"/>
              </a:ext>
            </a:extLst>
          </p:cNvPr>
          <p:cNvSpPr txBox="1"/>
          <p:nvPr/>
        </p:nvSpPr>
        <p:spPr>
          <a:xfrm>
            <a:off x="882139" y="721195"/>
            <a:ext cx="10427721" cy="461665"/>
          </a:xfrm>
          <a:prstGeom prst="rect">
            <a:avLst/>
          </a:prstGeom>
          <a:noFill/>
        </p:spPr>
        <p:txBody>
          <a:bodyPr wrap="square">
            <a:spAutoFit/>
          </a:bodyPr>
          <a:lstStyle/>
          <a:p>
            <a:pPr algn="ctr"/>
            <a:r>
              <a:rPr lang="en-CA" sz="2400" dirty="0"/>
              <a:t>Chart 11: More than 1 person per room</a:t>
            </a:r>
          </a:p>
        </p:txBody>
      </p:sp>
      <p:graphicFrame>
        <p:nvGraphicFramePr>
          <p:cNvPr id="3" name="Chart 2">
            <a:extLst>
              <a:ext uri="{FF2B5EF4-FFF2-40B4-BE49-F238E27FC236}">
                <a16:creationId xmlns:a16="http://schemas.microsoft.com/office/drawing/2014/main" id="{1925004C-CB03-D8FF-0B1D-AEE5C72466EB}"/>
              </a:ext>
            </a:extLst>
          </p:cNvPr>
          <p:cNvGraphicFramePr>
            <a:graphicFrameLocks/>
          </p:cNvGraphicFramePr>
          <p:nvPr/>
        </p:nvGraphicFramePr>
        <p:xfrm>
          <a:off x="2832970" y="1319263"/>
          <a:ext cx="8114778" cy="429955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B0FDCEB-DA02-DD1B-A03C-7B13C699A87E}"/>
              </a:ext>
            </a:extLst>
          </p:cNvPr>
          <p:cNvSpPr txBox="1"/>
          <p:nvPr/>
        </p:nvSpPr>
        <p:spPr>
          <a:xfrm>
            <a:off x="919393" y="3170019"/>
            <a:ext cx="2131674" cy="646331"/>
          </a:xfrm>
          <a:prstGeom prst="rect">
            <a:avLst/>
          </a:prstGeom>
          <a:noFill/>
        </p:spPr>
        <p:txBody>
          <a:bodyPr wrap="none" rtlCol="0">
            <a:spAutoFit/>
          </a:bodyPr>
          <a:lstStyle/>
          <a:p>
            <a:r>
              <a:rPr lang="en-US" dirty="0"/>
              <a:t>First Nations</a:t>
            </a:r>
          </a:p>
          <a:p>
            <a:r>
              <a:rPr lang="en-US" dirty="0"/>
              <a:t>Not in foster homes</a:t>
            </a:r>
          </a:p>
        </p:txBody>
      </p:sp>
      <p:sp>
        <p:nvSpPr>
          <p:cNvPr id="5" name="TextBox 4">
            <a:extLst>
              <a:ext uri="{FF2B5EF4-FFF2-40B4-BE49-F238E27FC236}">
                <a16:creationId xmlns:a16="http://schemas.microsoft.com/office/drawing/2014/main" id="{89E340AA-0806-E6D7-0007-E0961EDE16F7}"/>
              </a:ext>
            </a:extLst>
          </p:cNvPr>
          <p:cNvSpPr txBox="1"/>
          <p:nvPr/>
        </p:nvSpPr>
        <p:spPr>
          <a:xfrm>
            <a:off x="994133" y="4503293"/>
            <a:ext cx="1898468" cy="369332"/>
          </a:xfrm>
          <a:prstGeom prst="rect">
            <a:avLst/>
          </a:prstGeom>
          <a:noFill/>
        </p:spPr>
        <p:txBody>
          <a:bodyPr wrap="none" rtlCol="0">
            <a:spAutoFit/>
          </a:bodyPr>
          <a:lstStyle/>
          <a:p>
            <a:r>
              <a:rPr lang="en-US" dirty="0"/>
              <a:t>Canadian Children</a:t>
            </a:r>
          </a:p>
        </p:txBody>
      </p:sp>
      <p:sp>
        <p:nvSpPr>
          <p:cNvPr id="7" name="TextBox 6">
            <a:extLst>
              <a:ext uri="{FF2B5EF4-FFF2-40B4-BE49-F238E27FC236}">
                <a16:creationId xmlns:a16="http://schemas.microsoft.com/office/drawing/2014/main" id="{BDC1241F-F9D5-BF3F-787B-563A8D00F61F}"/>
              </a:ext>
            </a:extLst>
          </p:cNvPr>
          <p:cNvSpPr txBox="1"/>
          <p:nvPr/>
        </p:nvSpPr>
        <p:spPr>
          <a:xfrm>
            <a:off x="1081111" y="1737858"/>
            <a:ext cx="1724511" cy="646331"/>
          </a:xfrm>
          <a:prstGeom prst="rect">
            <a:avLst/>
          </a:prstGeom>
          <a:noFill/>
        </p:spPr>
        <p:txBody>
          <a:bodyPr wrap="none" rtlCol="0">
            <a:spAutoFit/>
          </a:bodyPr>
          <a:lstStyle/>
          <a:p>
            <a:r>
              <a:rPr lang="en-US" dirty="0"/>
              <a:t> First Nations</a:t>
            </a:r>
          </a:p>
          <a:p>
            <a:r>
              <a:rPr lang="en-US" dirty="0"/>
              <a:t>In foster homes</a:t>
            </a:r>
          </a:p>
        </p:txBody>
      </p:sp>
      <p:sp>
        <p:nvSpPr>
          <p:cNvPr id="8" name="TextBox 7">
            <a:extLst>
              <a:ext uri="{FF2B5EF4-FFF2-40B4-BE49-F238E27FC236}">
                <a16:creationId xmlns:a16="http://schemas.microsoft.com/office/drawing/2014/main" id="{3B29BEF7-CF9B-1808-8095-8116EC04D96D}"/>
              </a:ext>
            </a:extLst>
          </p:cNvPr>
          <p:cNvSpPr txBox="1"/>
          <p:nvPr/>
        </p:nvSpPr>
        <p:spPr>
          <a:xfrm>
            <a:off x="3181611" y="4318627"/>
            <a:ext cx="497252" cy="369332"/>
          </a:xfrm>
          <a:prstGeom prst="rect">
            <a:avLst/>
          </a:prstGeom>
          <a:noFill/>
        </p:spPr>
        <p:txBody>
          <a:bodyPr wrap="none" rtlCol="0">
            <a:spAutoFit/>
          </a:bodyPr>
          <a:lstStyle/>
          <a:p>
            <a:r>
              <a:rPr lang="en-US" dirty="0">
                <a:solidFill>
                  <a:schemeClr val="bg1"/>
                </a:solidFill>
              </a:rPr>
              <a:t>8.2</a:t>
            </a:r>
          </a:p>
        </p:txBody>
      </p:sp>
      <p:sp>
        <p:nvSpPr>
          <p:cNvPr id="10" name="TextBox 9">
            <a:extLst>
              <a:ext uri="{FF2B5EF4-FFF2-40B4-BE49-F238E27FC236}">
                <a16:creationId xmlns:a16="http://schemas.microsoft.com/office/drawing/2014/main" id="{08FE7AAD-6D67-FF15-6D5F-048D8E57AD64}"/>
              </a:ext>
            </a:extLst>
          </p:cNvPr>
          <p:cNvSpPr txBox="1"/>
          <p:nvPr/>
        </p:nvSpPr>
        <p:spPr>
          <a:xfrm>
            <a:off x="3799484" y="3092921"/>
            <a:ext cx="620683" cy="369332"/>
          </a:xfrm>
          <a:prstGeom prst="rect">
            <a:avLst/>
          </a:prstGeom>
          <a:noFill/>
        </p:spPr>
        <p:txBody>
          <a:bodyPr wrap="none" rtlCol="0">
            <a:spAutoFit/>
          </a:bodyPr>
          <a:lstStyle/>
          <a:p>
            <a:r>
              <a:rPr lang="en-US" dirty="0">
                <a:solidFill>
                  <a:schemeClr val="bg1"/>
                </a:solidFill>
              </a:rPr>
              <a:t>21.8</a:t>
            </a:r>
          </a:p>
        </p:txBody>
      </p:sp>
      <p:sp>
        <p:nvSpPr>
          <p:cNvPr id="11" name="TextBox 10">
            <a:extLst>
              <a:ext uri="{FF2B5EF4-FFF2-40B4-BE49-F238E27FC236}">
                <a16:creationId xmlns:a16="http://schemas.microsoft.com/office/drawing/2014/main" id="{BE22F1D0-518D-5265-6A08-0BE825B31938}"/>
              </a:ext>
            </a:extLst>
          </p:cNvPr>
          <p:cNvSpPr txBox="1"/>
          <p:nvPr/>
        </p:nvSpPr>
        <p:spPr>
          <a:xfrm>
            <a:off x="3489143" y="1914564"/>
            <a:ext cx="620683" cy="369332"/>
          </a:xfrm>
          <a:prstGeom prst="rect">
            <a:avLst/>
          </a:prstGeom>
          <a:noFill/>
        </p:spPr>
        <p:txBody>
          <a:bodyPr wrap="none" rtlCol="0">
            <a:spAutoFit/>
          </a:bodyPr>
          <a:lstStyle/>
          <a:p>
            <a:r>
              <a:rPr lang="en-US" dirty="0">
                <a:solidFill>
                  <a:schemeClr val="bg1"/>
                </a:solidFill>
              </a:rPr>
              <a:t>17.8</a:t>
            </a:r>
          </a:p>
        </p:txBody>
      </p:sp>
      <p:sp>
        <p:nvSpPr>
          <p:cNvPr id="13" name="TextBox 10">
            <a:extLst>
              <a:ext uri="{FF2B5EF4-FFF2-40B4-BE49-F238E27FC236}">
                <a16:creationId xmlns:a16="http://schemas.microsoft.com/office/drawing/2014/main" id="{9E818173-13F7-D594-3EDD-1B7B2F181AB0}"/>
              </a:ext>
            </a:extLst>
          </p:cNvPr>
          <p:cNvSpPr txBox="1"/>
          <p:nvPr/>
        </p:nvSpPr>
        <p:spPr>
          <a:xfrm>
            <a:off x="7230857" y="3123852"/>
            <a:ext cx="620683"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78.2</a:t>
            </a:r>
          </a:p>
        </p:txBody>
      </p:sp>
      <p:sp>
        <p:nvSpPr>
          <p:cNvPr id="14" name="TextBox 10">
            <a:extLst>
              <a:ext uri="{FF2B5EF4-FFF2-40B4-BE49-F238E27FC236}">
                <a16:creationId xmlns:a16="http://schemas.microsoft.com/office/drawing/2014/main" id="{8153DA2B-BFA9-2685-70BA-7834AAE17237}"/>
              </a:ext>
            </a:extLst>
          </p:cNvPr>
          <p:cNvSpPr txBox="1"/>
          <p:nvPr/>
        </p:nvSpPr>
        <p:spPr>
          <a:xfrm>
            <a:off x="5282098" y="4318627"/>
            <a:ext cx="620683"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t>91.8</a:t>
            </a:r>
          </a:p>
        </p:txBody>
      </p:sp>
      <p:sp>
        <p:nvSpPr>
          <p:cNvPr id="15" name="TextBox 14">
            <a:extLst>
              <a:ext uri="{FF2B5EF4-FFF2-40B4-BE49-F238E27FC236}">
                <a16:creationId xmlns:a16="http://schemas.microsoft.com/office/drawing/2014/main" id="{69634B14-A4D9-D412-7F84-E669B32CEE5F}"/>
              </a:ext>
            </a:extLst>
          </p:cNvPr>
          <p:cNvSpPr txBox="1"/>
          <p:nvPr/>
        </p:nvSpPr>
        <p:spPr>
          <a:xfrm>
            <a:off x="302474" y="6216574"/>
            <a:ext cx="3506024" cy="369332"/>
          </a:xfrm>
          <a:prstGeom prst="rect">
            <a:avLst/>
          </a:prstGeom>
          <a:noFill/>
        </p:spPr>
        <p:txBody>
          <a:bodyPr wrap="none" rtlCol="0">
            <a:spAutoFit/>
          </a:bodyPr>
          <a:lstStyle/>
          <a:p>
            <a:r>
              <a:rPr lang="en-US" dirty="0"/>
              <a:t>*Preliminary Data, CanFos-2011. </a:t>
            </a:r>
          </a:p>
        </p:txBody>
      </p:sp>
    </p:spTree>
    <p:extLst>
      <p:ext uri="{BB962C8B-B14F-4D97-AF65-F5344CB8AC3E}">
        <p14:creationId xmlns:p14="http://schemas.microsoft.com/office/powerpoint/2010/main" val="107600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61300C6-1AAB-14D3-74F5-5C8E13B51F10}"/>
              </a:ext>
            </a:extLst>
          </p:cNvPr>
          <p:cNvGraphicFramePr>
            <a:graphicFrameLocks noGrp="1"/>
          </p:cNvGraphicFramePr>
          <p:nvPr>
            <p:extLst>
              <p:ext uri="{D42A27DB-BD31-4B8C-83A1-F6EECF244321}">
                <p14:modId xmlns:p14="http://schemas.microsoft.com/office/powerpoint/2010/main" val="3924771627"/>
              </p:ext>
            </p:extLst>
          </p:nvPr>
        </p:nvGraphicFramePr>
        <p:xfrm>
          <a:off x="809898" y="1304556"/>
          <a:ext cx="10762946" cy="5015599"/>
        </p:xfrm>
        <a:graphic>
          <a:graphicData uri="http://schemas.openxmlformats.org/drawingml/2006/table">
            <a:tbl>
              <a:tblPr firstRow="1" firstCol="1" bandRow="1">
                <a:tableStyleId>{5940675A-B579-460E-94D1-54222C63F5DA}</a:tableStyleId>
              </a:tblPr>
              <a:tblGrid>
                <a:gridCol w="3318487">
                  <a:extLst>
                    <a:ext uri="{9D8B030D-6E8A-4147-A177-3AD203B41FA5}">
                      <a16:colId xmlns:a16="http://schemas.microsoft.com/office/drawing/2014/main" val="3715587528"/>
                    </a:ext>
                  </a:extLst>
                </a:gridCol>
                <a:gridCol w="1141372">
                  <a:extLst>
                    <a:ext uri="{9D8B030D-6E8A-4147-A177-3AD203B41FA5}">
                      <a16:colId xmlns:a16="http://schemas.microsoft.com/office/drawing/2014/main" val="1159786926"/>
                    </a:ext>
                  </a:extLst>
                </a:gridCol>
                <a:gridCol w="1395979">
                  <a:extLst>
                    <a:ext uri="{9D8B030D-6E8A-4147-A177-3AD203B41FA5}">
                      <a16:colId xmlns:a16="http://schemas.microsoft.com/office/drawing/2014/main" val="1540637246"/>
                    </a:ext>
                  </a:extLst>
                </a:gridCol>
                <a:gridCol w="958879">
                  <a:extLst>
                    <a:ext uri="{9D8B030D-6E8A-4147-A177-3AD203B41FA5}">
                      <a16:colId xmlns:a16="http://schemas.microsoft.com/office/drawing/2014/main" val="2127244284"/>
                    </a:ext>
                  </a:extLst>
                </a:gridCol>
                <a:gridCol w="1462698">
                  <a:extLst>
                    <a:ext uri="{9D8B030D-6E8A-4147-A177-3AD203B41FA5}">
                      <a16:colId xmlns:a16="http://schemas.microsoft.com/office/drawing/2014/main" val="2835472643"/>
                    </a:ext>
                  </a:extLst>
                </a:gridCol>
                <a:gridCol w="1170158">
                  <a:extLst>
                    <a:ext uri="{9D8B030D-6E8A-4147-A177-3AD203B41FA5}">
                      <a16:colId xmlns:a16="http://schemas.microsoft.com/office/drawing/2014/main" val="2207576083"/>
                    </a:ext>
                  </a:extLst>
                </a:gridCol>
                <a:gridCol w="1315373">
                  <a:extLst>
                    <a:ext uri="{9D8B030D-6E8A-4147-A177-3AD203B41FA5}">
                      <a16:colId xmlns:a16="http://schemas.microsoft.com/office/drawing/2014/main" val="3645894364"/>
                    </a:ext>
                  </a:extLst>
                </a:gridCol>
              </a:tblGrid>
              <a:tr h="515075">
                <a:tc>
                  <a:txBody>
                    <a:bodyPr/>
                    <a:lstStyle/>
                    <a:p>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CA" sz="2000" b="1" kern="100" dirty="0">
                          <a:effectLst/>
                          <a:latin typeface="Aptos" panose="020B0004020202020204" pitchFamily="34" charset="0"/>
                          <a:ea typeface="Aptos" panose="020B0004020202020204" pitchFamily="34" charset="0"/>
                          <a:cs typeface="Times New Roman" panose="02020603050405020304" pitchFamily="18" charset="0"/>
                        </a:rPr>
                        <a:t>First Nations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r>
                        <a:rPr lang="en-CA" sz="2000" b="1" kern="100" dirty="0">
                          <a:effectLst/>
                          <a:latin typeface="Aptos" panose="020B0004020202020204" pitchFamily="34" charset="0"/>
                          <a:ea typeface="Aptos" panose="020B0004020202020204" pitchFamily="34" charset="0"/>
                          <a:cs typeface="Times New Roman" panose="02020603050405020304" pitchFamily="18" charset="0"/>
                        </a:rPr>
                        <a:t>Canadian Children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7313204"/>
                  </a:ext>
                </a:extLst>
              </a:tr>
              <a:tr h="599583">
                <a:tc>
                  <a:txBody>
                    <a:bodyPr/>
                    <a:lstStyle/>
                    <a:p>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CA" sz="2000" b="1" kern="100" dirty="0">
                          <a:effectLst/>
                          <a:latin typeface="Aptos" panose="020B0004020202020204" pitchFamily="34" charset="0"/>
                          <a:ea typeface="Aptos" panose="020B0004020202020204" pitchFamily="34" charset="0"/>
                          <a:cs typeface="Times New Roman" panose="02020603050405020304" pitchFamily="18" charset="0"/>
                        </a:rPr>
                        <a:t>With foster home experience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6D262"/>
                    </a:solidFill>
                  </a:tcPr>
                </a:tc>
                <a:tc gridSpan="2">
                  <a:txBody>
                    <a:bodyPr/>
                    <a:lstStyle/>
                    <a:p>
                      <a:pPr algn="ctr"/>
                      <a:r>
                        <a:rPr lang="en-CA" sz="2000" b="1" kern="100" dirty="0">
                          <a:effectLst/>
                          <a:latin typeface="Aptos" panose="020B0004020202020204" pitchFamily="34" charset="0"/>
                          <a:ea typeface="Aptos" panose="020B0004020202020204" pitchFamily="34" charset="0"/>
                          <a:cs typeface="Times New Roman" panose="02020603050405020304" pitchFamily="18" charset="0"/>
                        </a:rPr>
                        <a:t>No foster home experience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CA" sz="2000" b="1" kern="100" dirty="0">
                          <a:effectLst/>
                          <a:latin typeface="Aptos" panose="020B0004020202020204" pitchFamily="34" charset="0"/>
                          <a:ea typeface="Aptos" panose="020B0004020202020204" pitchFamily="34" charset="0"/>
                          <a:cs typeface="Times New Roman" panose="02020603050405020304" pitchFamily="18" charset="0"/>
                        </a:rPr>
                        <a:t>No foster home experience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3354369"/>
                  </a:ext>
                </a:extLst>
              </a:tr>
              <a:tr h="899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kern="100" dirty="0">
                          <a:effectLst/>
                          <a:latin typeface="Aptos" panose="020B0004020202020204" pitchFamily="34" charset="0"/>
                          <a:ea typeface="Aptos" panose="020B0004020202020204" pitchFamily="34" charset="0"/>
                          <a:cs typeface="Times New Roman" panose="02020603050405020304" pitchFamily="18" charset="0"/>
                        </a:rPr>
                        <a:t>Hospitalization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b="1" kern="100" dirty="0">
                          <a:effectLst/>
                          <a:latin typeface="Aptos" panose="020B0004020202020204" pitchFamily="34" charset="0"/>
                          <a:ea typeface="Aptos" panose="020B0004020202020204" pitchFamily="34" charset="0"/>
                          <a:cs typeface="Times New Roman" panose="02020603050405020304" pitchFamily="18" charset="0"/>
                        </a:rPr>
                        <a:t>age standardized / 100 person years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F6D262"/>
                    </a:solidFill>
                  </a:tcPr>
                </a:tc>
                <a:tc gridSpan="2">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gridSpan="2">
                  <a:txBody>
                    <a:bodyPr/>
                    <a:lstStyle/>
                    <a:p>
                      <a:pPr algn="ctr"/>
                      <a:r>
                        <a:rPr lang="en-CA" sz="2000" b="1" kern="100" dirty="0">
                          <a:solidFill>
                            <a:schemeClr val="accent5"/>
                          </a:solidFill>
                          <a:effectLst/>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CA" sz="2000" kern="100" dirty="0">
                        <a:effectLst/>
                      </a:endParaRPr>
                    </a:p>
                  </a:txBody>
                  <a:tcPr marL="68580" marR="68580" marT="0" marB="0" anchor="ctr"/>
                </a:tc>
                <a:extLst>
                  <a:ext uri="{0D108BD9-81ED-4DB2-BD59-A6C34878D82A}">
                    <a16:rowId xmlns:a16="http://schemas.microsoft.com/office/drawing/2014/main" val="671966469"/>
                  </a:ext>
                </a:extLst>
              </a:tr>
              <a:tr h="783616">
                <a:tc>
                  <a:txBody>
                    <a:bodyPr/>
                    <a:lstStyle/>
                    <a:p>
                      <a:r>
                        <a:rPr lang="en-CA" sz="2000" b="1" kern="100" dirty="0">
                          <a:effectLst/>
                          <a:latin typeface="Aptos" panose="020B0004020202020204" pitchFamily="34" charset="0"/>
                          <a:ea typeface="Aptos" panose="020B0004020202020204" pitchFamily="34" charset="0"/>
                          <a:cs typeface="Times New Roman" panose="02020603050405020304" pitchFamily="18" charset="0"/>
                        </a:rPr>
                        <a:t>Reasons for Hospitalization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2"/>
                          </a:solidFill>
                          <a:effectLst/>
                        </a:rPr>
                        <a:t>Rank</a:t>
                      </a:r>
                      <a:endPar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kern="100" dirty="0">
                          <a:solidFill>
                            <a:schemeClr val="accent2"/>
                          </a:solidFill>
                          <a:effectLst/>
                        </a:rPr>
                        <a:t>%</a:t>
                      </a:r>
                      <a:endPar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kern="100" dirty="0">
                          <a:solidFill>
                            <a:schemeClr val="accent2"/>
                          </a:solidFill>
                          <a:effectLst/>
                        </a:rPr>
                        <a:t>Rank</a:t>
                      </a:r>
                      <a:endPar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kern="100" dirty="0">
                          <a:solidFill>
                            <a:schemeClr val="accent2"/>
                          </a:solidFill>
                          <a:effectLst/>
                        </a:rPr>
                        <a:t>%</a:t>
                      </a:r>
                      <a:endPar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5"/>
                          </a:solidFill>
                          <a:effectLst/>
                        </a:rPr>
                        <a:t>Rank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2000" b="1" kern="100" dirty="0">
                          <a:solidFill>
                            <a:schemeClr val="accent5"/>
                          </a:solidFill>
                          <a:effectLst/>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4111380"/>
                  </a:ext>
                </a:extLst>
              </a:tr>
              <a:tr h="599583">
                <a:tc>
                  <a:txBody>
                    <a:bodyPr/>
                    <a:lstStyle/>
                    <a:p>
                      <a:r>
                        <a:rPr lang="en-CA" sz="2000" b="0" kern="100" dirty="0">
                          <a:effectLst/>
                        </a:rPr>
                        <a:t>Pregnancy, childbirth, reproductive health</a:t>
                      </a:r>
                      <a:endParaRPr lang="en-CA"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2"/>
                          </a:solidFill>
                          <a:effectLst/>
                        </a:rPr>
                        <a:t>1</a:t>
                      </a:r>
                      <a:endPar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20.6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12.7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1258803"/>
                  </a:ext>
                </a:extLst>
              </a:tr>
              <a:tr h="354724">
                <a:tc>
                  <a:txBody>
                    <a:bodyPr/>
                    <a:lstStyle/>
                    <a:p>
                      <a:r>
                        <a:rPr lang="en-CA" sz="2000" b="0" kern="100" dirty="0">
                          <a:effectLst/>
                        </a:rPr>
                        <a:t>Major depressive disorder</a:t>
                      </a:r>
                      <a:endParaRPr lang="en-CA"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2"/>
                          </a:solidFill>
                          <a:effectLst/>
                        </a:rPr>
                        <a:t>2</a:t>
                      </a:r>
                      <a:endPar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5520546"/>
                  </a:ext>
                </a:extLst>
              </a:tr>
              <a:tr h="299791">
                <a:tc>
                  <a:txBody>
                    <a:bodyPr/>
                    <a:lstStyle/>
                    <a:p>
                      <a:r>
                        <a:rPr lang="en-CA" sz="2000" b="0" kern="100" dirty="0">
                          <a:effectLst/>
                        </a:rPr>
                        <a:t>Pneumonia </a:t>
                      </a:r>
                      <a:endParaRPr lang="en-CA"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a:solidFill>
                            <a:schemeClr val="accent2"/>
                          </a:solidFill>
                          <a:effectLst/>
                        </a:rPr>
                        <a:t>3</a:t>
                      </a:r>
                      <a:endParaRPr lang="en-CA" sz="2000" b="1" kern="10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4611746"/>
                  </a:ext>
                </a:extLst>
              </a:tr>
              <a:tr h="314184">
                <a:tc>
                  <a:txBody>
                    <a:bodyPr/>
                    <a:lstStyle/>
                    <a:p>
                      <a:r>
                        <a:rPr lang="en-CA" sz="2000" b="0" kern="100" dirty="0">
                          <a:effectLst/>
                        </a:rPr>
                        <a:t>Adjustment disorder</a:t>
                      </a:r>
                      <a:endParaRPr lang="en-CA"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a:solidFill>
                            <a:schemeClr val="accent2"/>
                          </a:solidFill>
                          <a:effectLst/>
                        </a:rPr>
                        <a:t>4</a:t>
                      </a:r>
                      <a:endParaRPr lang="en-CA" sz="2000" b="1" kern="10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4349466"/>
                  </a:ext>
                </a:extLst>
              </a:tr>
              <a:tr h="599583">
                <a:tc>
                  <a:txBody>
                    <a:bodyPr/>
                    <a:lstStyle/>
                    <a:p>
                      <a:r>
                        <a:rPr lang="en-CA" sz="2000" b="0" kern="100" dirty="0">
                          <a:effectLst/>
                        </a:rPr>
                        <a:t>Mental and behavioural disorders due to alcohol</a:t>
                      </a:r>
                      <a:endParaRPr lang="en-CA"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a:solidFill>
                            <a:schemeClr val="accent2"/>
                          </a:solidFill>
                          <a:effectLst/>
                        </a:rPr>
                        <a:t>5</a:t>
                      </a:r>
                      <a:endParaRPr lang="en-CA" sz="2000" b="1" kern="10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2000" b="1"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0.3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0432966"/>
                  </a:ext>
                </a:extLst>
              </a:tr>
            </a:tbl>
          </a:graphicData>
        </a:graphic>
      </p:graphicFrame>
      <p:sp>
        <p:nvSpPr>
          <p:cNvPr id="2" name="TextBox 1">
            <a:extLst>
              <a:ext uri="{FF2B5EF4-FFF2-40B4-BE49-F238E27FC236}">
                <a16:creationId xmlns:a16="http://schemas.microsoft.com/office/drawing/2014/main" id="{411A1397-BF03-9876-87D1-DD70F869A283}"/>
              </a:ext>
            </a:extLst>
          </p:cNvPr>
          <p:cNvSpPr txBox="1"/>
          <p:nvPr/>
        </p:nvSpPr>
        <p:spPr>
          <a:xfrm>
            <a:off x="718455" y="6320155"/>
            <a:ext cx="6660539" cy="369332"/>
          </a:xfrm>
          <a:prstGeom prst="rect">
            <a:avLst/>
          </a:prstGeom>
          <a:noFill/>
        </p:spPr>
        <p:txBody>
          <a:bodyPr wrap="square" rtlCol="0">
            <a:spAutoFit/>
          </a:bodyPr>
          <a:lstStyle/>
          <a:p>
            <a:r>
              <a:rPr lang="en-US" dirty="0"/>
              <a:t>*Preliminary Data, CanFos-2011.</a:t>
            </a:r>
          </a:p>
        </p:txBody>
      </p:sp>
      <p:sp>
        <p:nvSpPr>
          <p:cNvPr id="4" name="TextBox 3">
            <a:extLst>
              <a:ext uri="{FF2B5EF4-FFF2-40B4-BE49-F238E27FC236}">
                <a16:creationId xmlns:a16="http://schemas.microsoft.com/office/drawing/2014/main" id="{E331F196-5F40-2DC1-D176-78C61A6FAC66}"/>
              </a:ext>
            </a:extLst>
          </p:cNvPr>
          <p:cNvSpPr txBox="1"/>
          <p:nvPr/>
        </p:nvSpPr>
        <p:spPr>
          <a:xfrm>
            <a:off x="809898" y="440563"/>
            <a:ext cx="10762946" cy="923330"/>
          </a:xfrm>
          <a:prstGeom prst="rect">
            <a:avLst/>
          </a:prstGeom>
          <a:noFill/>
        </p:spPr>
        <p:txBody>
          <a:bodyPr wrap="square" rtlCol="0">
            <a:spAutoFit/>
          </a:bodyPr>
          <a:lstStyle/>
          <a:p>
            <a:r>
              <a:rPr lang="en-US" b="1" dirty="0"/>
              <a:t>Table 2: Reasons for Hospitalization.</a:t>
            </a:r>
          </a:p>
          <a:p>
            <a:r>
              <a:rPr lang="en-US" dirty="0"/>
              <a:t>Children and young adults up to 24 years of age with foster home experience in 2011, from 2011-2017, across Canada, including First Nations reserves, except for Quebec.</a:t>
            </a:r>
          </a:p>
        </p:txBody>
      </p:sp>
    </p:spTree>
    <p:extLst>
      <p:ext uri="{BB962C8B-B14F-4D97-AF65-F5344CB8AC3E}">
        <p14:creationId xmlns:p14="http://schemas.microsoft.com/office/powerpoint/2010/main" val="234625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E3A-B779-E6B5-3132-4F96893606F6}"/>
              </a:ext>
            </a:extLst>
          </p:cNvPr>
          <p:cNvSpPr txBox="1">
            <a:spLocks/>
          </p:cNvSpPr>
          <p:nvPr/>
        </p:nvSpPr>
        <p:spPr>
          <a:xfrm>
            <a:off x="838200" y="241164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Appendix</a:t>
            </a:r>
          </a:p>
        </p:txBody>
      </p:sp>
    </p:spTree>
    <p:extLst>
      <p:ext uri="{BB962C8B-B14F-4D97-AF65-F5344CB8AC3E}">
        <p14:creationId xmlns:p14="http://schemas.microsoft.com/office/powerpoint/2010/main" val="37501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4A4F-296A-41AE-1EF9-211FD813971D}"/>
              </a:ext>
            </a:extLst>
          </p:cNvPr>
          <p:cNvSpPr>
            <a:spLocks noGrp="1"/>
          </p:cNvSpPr>
          <p:nvPr>
            <p:ph type="title"/>
          </p:nvPr>
        </p:nvSpPr>
        <p:spPr/>
        <p:txBody>
          <a:bodyPr/>
          <a:lstStyle/>
          <a:p>
            <a:r>
              <a:rPr lang="en-US" dirty="0" err="1"/>
              <a:t>Honouring</a:t>
            </a:r>
            <a:r>
              <a:rPr lang="en-US" dirty="0"/>
              <a:t> the Truth, Reconciling the Future</a:t>
            </a:r>
          </a:p>
        </p:txBody>
      </p:sp>
      <p:sp>
        <p:nvSpPr>
          <p:cNvPr id="3" name="Content Placeholder 2">
            <a:extLst>
              <a:ext uri="{FF2B5EF4-FFF2-40B4-BE49-F238E27FC236}">
                <a16:creationId xmlns:a16="http://schemas.microsoft.com/office/drawing/2014/main" id="{186418DF-6FC6-FA28-5C00-BB207231C901}"/>
              </a:ext>
            </a:extLst>
          </p:cNvPr>
          <p:cNvSpPr>
            <a:spLocks noGrp="1"/>
          </p:cNvSpPr>
          <p:nvPr>
            <p:ph idx="1"/>
          </p:nvPr>
        </p:nvSpPr>
        <p:spPr/>
        <p:txBody>
          <a:bodyPr>
            <a:normAutofit lnSpcReduction="10000"/>
          </a:bodyPr>
          <a:lstStyle/>
          <a:p>
            <a:pPr marL="0" indent="0">
              <a:buNone/>
            </a:pPr>
            <a:r>
              <a:rPr lang="en-US" dirty="0"/>
              <a:t>The substantial overrepresentation of First Nations children in care in Canada is due to the ongoing intergenerational legacy of the Canadian Residential School System. The Truth and Reconciliation Commission (TRC) was formed as a means of reckoning with the devastating legacy, but to date, efforts to reduce disparities for First Nations children have been inadequate. More First Nations children are in foster care now than at the peak of the Residential School System. Canada is lagging behind other high-income nations and there remains a glaring lack of documentation that slows down the fulfilment of the five TRC Calls to Action on child welfare. These preliminary findings aims to provide some of this missing documentation directly to First Nations peoples and communities.</a:t>
            </a:r>
          </a:p>
        </p:txBody>
      </p:sp>
    </p:spTree>
    <p:extLst>
      <p:ext uri="{BB962C8B-B14F-4D97-AF65-F5344CB8AC3E}">
        <p14:creationId xmlns:p14="http://schemas.microsoft.com/office/powerpoint/2010/main" val="3995469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A380-8C8A-0465-8B7E-32722B6A9C40}"/>
              </a:ext>
            </a:extLst>
          </p:cNvPr>
          <p:cNvSpPr>
            <a:spLocks noGrp="1"/>
          </p:cNvSpPr>
          <p:nvPr>
            <p:ph type="title"/>
          </p:nvPr>
        </p:nvSpPr>
        <p:spPr/>
        <p:txBody>
          <a:bodyPr>
            <a:normAutofit/>
          </a:bodyPr>
          <a:lstStyle/>
          <a:p>
            <a:r>
              <a:rPr lang="en-US" dirty="0"/>
              <a:t>A1: Data Sources Information</a:t>
            </a:r>
          </a:p>
        </p:txBody>
      </p:sp>
      <p:sp>
        <p:nvSpPr>
          <p:cNvPr id="4" name="TextBox 3">
            <a:extLst>
              <a:ext uri="{FF2B5EF4-FFF2-40B4-BE49-F238E27FC236}">
                <a16:creationId xmlns:a16="http://schemas.microsoft.com/office/drawing/2014/main" id="{658B6DCB-E821-9FA9-D4F0-83AE733D0AF9}"/>
              </a:ext>
            </a:extLst>
          </p:cNvPr>
          <p:cNvSpPr txBox="1"/>
          <p:nvPr/>
        </p:nvSpPr>
        <p:spPr>
          <a:xfrm>
            <a:off x="838200" y="1981200"/>
            <a:ext cx="7328160" cy="2585323"/>
          </a:xfrm>
          <a:prstGeom prst="rect">
            <a:avLst/>
          </a:prstGeom>
          <a:noFill/>
        </p:spPr>
        <p:txBody>
          <a:bodyPr wrap="none" rtlCol="0">
            <a:spAutoFit/>
          </a:bodyPr>
          <a:lstStyle/>
          <a:p>
            <a:r>
              <a:rPr lang="en-US" dirty="0"/>
              <a:t>National Household Survey </a:t>
            </a:r>
          </a:p>
          <a:p>
            <a:r>
              <a:rPr lang="en-US" dirty="0">
                <a:hlinkClick r:id="rId3"/>
              </a:rPr>
              <a:t>https://www12.statcan.gc.ca/nhs-enm/2011/dp-pd/dt-td/Index-eng.cfm</a:t>
            </a:r>
            <a:endParaRPr lang="en-US" dirty="0"/>
          </a:p>
          <a:p>
            <a:endParaRPr lang="en-US" dirty="0"/>
          </a:p>
          <a:p>
            <a:r>
              <a:rPr lang="en-US" dirty="0"/>
              <a:t>Canadian Institute for Health Information Discharge Abstract Database </a:t>
            </a:r>
          </a:p>
          <a:p>
            <a:r>
              <a:rPr lang="en-US" dirty="0">
                <a:hlinkClick r:id="rId4"/>
              </a:rPr>
              <a:t>https://www.cihi.ca/en/discharge-abstract-database-dad-metadata</a:t>
            </a:r>
            <a:endParaRPr lang="en-US" dirty="0"/>
          </a:p>
          <a:p>
            <a:endParaRPr lang="en-US" dirty="0"/>
          </a:p>
          <a:p>
            <a:r>
              <a:rPr lang="en-US" dirty="0"/>
              <a:t>Canadian Census Health and Environments Cohorts (</a:t>
            </a:r>
            <a:r>
              <a:rPr lang="en-US" dirty="0" err="1"/>
              <a:t>CanCHECs</a:t>
            </a:r>
            <a:r>
              <a:rPr lang="en-US" dirty="0"/>
              <a:t>)</a:t>
            </a:r>
          </a:p>
          <a:p>
            <a:r>
              <a:rPr lang="en-US" dirty="0">
                <a:hlinkClick r:id="rId5"/>
              </a:rPr>
              <a:t>https://www.statcan.gc.ca/en/microdata/data-centres/data/canchec</a:t>
            </a:r>
            <a:endParaRPr lang="en-US" dirty="0"/>
          </a:p>
          <a:p>
            <a:endParaRPr lang="en-US" dirty="0"/>
          </a:p>
        </p:txBody>
      </p:sp>
    </p:spTree>
    <p:extLst>
      <p:ext uri="{BB962C8B-B14F-4D97-AF65-F5344CB8AC3E}">
        <p14:creationId xmlns:p14="http://schemas.microsoft.com/office/powerpoint/2010/main" val="2854622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A380-8C8A-0465-8B7E-32722B6A9C40}"/>
              </a:ext>
            </a:extLst>
          </p:cNvPr>
          <p:cNvSpPr>
            <a:spLocks noGrp="1"/>
          </p:cNvSpPr>
          <p:nvPr>
            <p:ph type="title"/>
          </p:nvPr>
        </p:nvSpPr>
        <p:spPr/>
        <p:txBody>
          <a:bodyPr/>
          <a:lstStyle/>
          <a:p>
            <a:r>
              <a:rPr lang="en-US" dirty="0"/>
              <a:t>A2: National Household Survey ‘foster child’ question</a:t>
            </a:r>
          </a:p>
        </p:txBody>
      </p:sp>
      <p:pic>
        <p:nvPicPr>
          <p:cNvPr id="4" name="Picture 3" descr="A close-up of a sign&#10;&#10;Description automatically generated">
            <a:extLst>
              <a:ext uri="{FF2B5EF4-FFF2-40B4-BE49-F238E27FC236}">
                <a16:creationId xmlns:a16="http://schemas.microsoft.com/office/drawing/2014/main" id="{1534C834-217D-AFBD-1E3A-C5EABCC55642}"/>
              </a:ext>
            </a:extLst>
          </p:cNvPr>
          <p:cNvPicPr>
            <a:picLocks noChangeAspect="1"/>
          </p:cNvPicPr>
          <p:nvPr/>
        </p:nvPicPr>
        <p:blipFill>
          <a:blip r:embed="rId2"/>
          <a:stretch>
            <a:fillRect/>
          </a:stretch>
        </p:blipFill>
        <p:spPr>
          <a:xfrm>
            <a:off x="838200" y="2113910"/>
            <a:ext cx="7204384" cy="2239705"/>
          </a:xfrm>
          <a:prstGeom prst="rect">
            <a:avLst/>
          </a:prstGeom>
        </p:spPr>
      </p:pic>
      <p:pic>
        <p:nvPicPr>
          <p:cNvPr id="5" name="Picture 4" descr="A list of people with a question mark&#10;&#10;Description automatically generated with medium confidence">
            <a:extLst>
              <a:ext uri="{FF2B5EF4-FFF2-40B4-BE49-F238E27FC236}">
                <a16:creationId xmlns:a16="http://schemas.microsoft.com/office/drawing/2014/main" id="{569F36EA-779F-5E7F-28FE-6F3300FD6CED}"/>
              </a:ext>
            </a:extLst>
          </p:cNvPr>
          <p:cNvPicPr>
            <a:picLocks noChangeAspect="1"/>
          </p:cNvPicPr>
          <p:nvPr/>
        </p:nvPicPr>
        <p:blipFill>
          <a:blip r:embed="rId3"/>
          <a:stretch>
            <a:fillRect/>
          </a:stretch>
        </p:blipFill>
        <p:spPr>
          <a:xfrm>
            <a:off x="8042584" y="1027906"/>
            <a:ext cx="2802793" cy="5677823"/>
          </a:xfrm>
          <a:prstGeom prst="rect">
            <a:avLst/>
          </a:prstGeom>
        </p:spPr>
      </p:pic>
      <p:sp>
        <p:nvSpPr>
          <p:cNvPr id="3" name="TextBox 2">
            <a:extLst>
              <a:ext uri="{FF2B5EF4-FFF2-40B4-BE49-F238E27FC236}">
                <a16:creationId xmlns:a16="http://schemas.microsoft.com/office/drawing/2014/main" id="{53EF353E-B021-AF94-0FA4-B66D6F16DD17}"/>
              </a:ext>
            </a:extLst>
          </p:cNvPr>
          <p:cNvSpPr txBox="1"/>
          <p:nvPr/>
        </p:nvSpPr>
        <p:spPr>
          <a:xfrm>
            <a:off x="8131629" y="5050971"/>
            <a:ext cx="287258" cy="369332"/>
          </a:xfrm>
          <a:prstGeom prst="rect">
            <a:avLst/>
          </a:prstGeom>
          <a:noFill/>
        </p:spPr>
        <p:txBody>
          <a:bodyPr wrap="none" rtlCol="0">
            <a:spAutoFit/>
          </a:bodyPr>
          <a:lstStyle/>
          <a:p>
            <a:r>
              <a:rPr lang="en-US" dirty="0"/>
              <a:t>x</a:t>
            </a:r>
          </a:p>
        </p:txBody>
      </p:sp>
    </p:spTree>
    <p:extLst>
      <p:ext uri="{BB962C8B-B14F-4D97-AF65-F5344CB8AC3E}">
        <p14:creationId xmlns:p14="http://schemas.microsoft.com/office/powerpoint/2010/main" val="18343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5C54-AED6-F8AF-B248-1CEF428E5119}"/>
              </a:ext>
            </a:extLst>
          </p:cNvPr>
          <p:cNvSpPr>
            <a:spLocks noGrp="1"/>
          </p:cNvSpPr>
          <p:nvPr>
            <p:ph type="title"/>
          </p:nvPr>
        </p:nvSpPr>
        <p:spPr/>
        <p:txBody>
          <a:bodyPr/>
          <a:lstStyle/>
          <a:p>
            <a:r>
              <a:rPr lang="en-US" dirty="0"/>
              <a:t>A3: National Household Survey questions </a:t>
            </a:r>
          </a:p>
        </p:txBody>
      </p:sp>
      <p:graphicFrame>
        <p:nvGraphicFramePr>
          <p:cNvPr id="4" name="Content Placeholder 3">
            <a:extLst>
              <a:ext uri="{FF2B5EF4-FFF2-40B4-BE49-F238E27FC236}">
                <a16:creationId xmlns:a16="http://schemas.microsoft.com/office/drawing/2014/main" id="{24CA8B20-F45B-A39E-283F-32FED30AB3F3}"/>
              </a:ext>
            </a:extLst>
          </p:cNvPr>
          <p:cNvGraphicFramePr>
            <a:graphicFrameLocks noGrp="1"/>
          </p:cNvGraphicFramePr>
          <p:nvPr>
            <p:ph idx="1"/>
            <p:extLst>
              <p:ext uri="{D42A27DB-BD31-4B8C-83A1-F6EECF244321}">
                <p14:modId xmlns:p14="http://schemas.microsoft.com/office/powerpoint/2010/main" val="259582485"/>
              </p:ext>
            </p:extLst>
          </p:nvPr>
        </p:nvGraphicFramePr>
        <p:xfrm>
          <a:off x="838200" y="1538288"/>
          <a:ext cx="10515600" cy="1408339"/>
        </p:xfrm>
        <a:graphic>
          <a:graphicData uri="http://schemas.openxmlformats.org/drawingml/2006/table">
            <a:tbl>
              <a:tblPr firstRow="1" firstCol="1" bandRow="1">
                <a:tableStyleId>{5940675A-B579-460E-94D1-54222C63F5DA}</a:tableStyleId>
              </a:tblPr>
              <a:tblGrid>
                <a:gridCol w="1253836">
                  <a:extLst>
                    <a:ext uri="{9D8B030D-6E8A-4147-A177-3AD203B41FA5}">
                      <a16:colId xmlns:a16="http://schemas.microsoft.com/office/drawing/2014/main" val="3274338894"/>
                    </a:ext>
                  </a:extLst>
                </a:gridCol>
                <a:gridCol w="3133107">
                  <a:extLst>
                    <a:ext uri="{9D8B030D-6E8A-4147-A177-3AD203B41FA5}">
                      <a16:colId xmlns:a16="http://schemas.microsoft.com/office/drawing/2014/main" val="2585031786"/>
                    </a:ext>
                  </a:extLst>
                </a:gridCol>
                <a:gridCol w="6128657">
                  <a:extLst>
                    <a:ext uri="{9D8B030D-6E8A-4147-A177-3AD203B41FA5}">
                      <a16:colId xmlns:a16="http://schemas.microsoft.com/office/drawing/2014/main" val="1461399137"/>
                    </a:ext>
                  </a:extLst>
                </a:gridCol>
              </a:tblGrid>
              <a:tr h="268741">
                <a:tc>
                  <a:txBody>
                    <a:bodyPr/>
                    <a:lstStyle/>
                    <a:p>
                      <a:pPr algn="l"/>
                      <a:r>
                        <a:rPr lang="en-CA" sz="1200" b="1" kern="100" dirty="0">
                          <a:effectLst/>
                          <a:latin typeface="Aptos" panose="020B0004020202020204" pitchFamily="34" charset="0"/>
                          <a:ea typeface="Aptos" panose="020B0004020202020204" pitchFamily="34" charset="0"/>
                          <a:cs typeface="Times New Roman" panose="02020603050405020304" pitchFamily="18" charset="0"/>
                        </a:rPr>
                        <a:t>Variable</a:t>
                      </a:r>
                    </a:p>
                  </a:txBody>
                  <a:tcPr marL="68580" marR="68580" marT="0" marB="0" anchor="ctr"/>
                </a:tc>
                <a:tc>
                  <a:txBody>
                    <a:bodyPr/>
                    <a:lstStyle/>
                    <a:p>
                      <a:pPr algn="l"/>
                      <a:r>
                        <a:rPr lang="en-CA" sz="1200" b="1" kern="100" dirty="0">
                          <a:effectLst/>
                          <a:latin typeface="Aptos" panose="020B0004020202020204" pitchFamily="34" charset="0"/>
                          <a:ea typeface="Aptos" panose="020B0004020202020204" pitchFamily="34" charset="0"/>
                          <a:cs typeface="Times New Roman" panose="02020603050405020304" pitchFamily="18" charset="0"/>
                        </a:rPr>
                        <a:t>Survey Question</a:t>
                      </a:r>
                    </a:p>
                  </a:txBody>
                  <a:tcPr marL="68580" marR="68580" marT="0" marB="0" anchor="ctr"/>
                </a:tc>
                <a:tc>
                  <a:txBody>
                    <a:bodyPr/>
                    <a:lstStyle/>
                    <a:p>
                      <a:pPr algn="l"/>
                      <a:r>
                        <a:rPr lang="en-CA" sz="1200" b="1" kern="100" dirty="0">
                          <a:effectLst/>
                          <a:latin typeface="Aptos" panose="020B0004020202020204" pitchFamily="34" charset="0"/>
                          <a:ea typeface="Aptos" panose="020B0004020202020204" pitchFamily="34" charset="0"/>
                          <a:cs typeface="Times New Roman" panose="02020603050405020304" pitchFamily="18" charset="0"/>
                        </a:rPr>
                        <a:t>Survey Answers</a:t>
                      </a:r>
                    </a:p>
                  </a:txBody>
                  <a:tcPr marL="68580" marR="68580" marT="0" marB="0" anchor="ctr"/>
                </a:tc>
                <a:extLst>
                  <a:ext uri="{0D108BD9-81ED-4DB2-BD59-A6C34878D82A}">
                    <a16:rowId xmlns:a16="http://schemas.microsoft.com/office/drawing/2014/main" val="2613094248"/>
                  </a:ext>
                </a:extLst>
              </a:tr>
              <a:tr h="1139598">
                <a:tc>
                  <a:txBody>
                    <a:bodyPr/>
                    <a:lstStyle/>
                    <a:p>
                      <a:r>
                        <a:rPr lang="en-CA" sz="1200" kern="100" dirty="0">
                          <a:effectLst/>
                        </a:rPr>
                        <a:t>Indigeneity</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CA" sz="1200" kern="100" dirty="0">
                          <a:effectLst/>
                        </a:rPr>
                        <a:t>Is this person an Aboriginal person, that is, First Nations (North American Indian), Métis or Inuk (Inuit)?</a:t>
                      </a:r>
                    </a:p>
                    <a:p>
                      <a:r>
                        <a:rPr lang="en-CA" sz="1200" kern="100" dirty="0">
                          <a:effectLst/>
                        </a:rPr>
                        <a:t> </a:t>
                      </a:r>
                      <a:r>
                        <a:rPr lang="en-US" sz="1200" kern="100" dirty="0">
                          <a:effectLst/>
                        </a:rPr>
                        <a:t>Mark x the circle that best describe(s) this person now.</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US" sz="1200" kern="100" dirty="0">
                          <a:effectLst/>
                        </a:rPr>
                        <a:t>No, not an Aboriginal person</a:t>
                      </a:r>
                      <a:endParaRPr lang="en-CA" sz="1200" kern="100" dirty="0">
                        <a:effectLst/>
                      </a:endParaRPr>
                    </a:p>
                    <a:p>
                      <a:r>
                        <a:rPr lang="en-US" sz="1200" kern="100" dirty="0">
                          <a:effectLst/>
                        </a:rPr>
                        <a:t>First Nations (North American Indian)</a:t>
                      </a:r>
                      <a:endParaRPr lang="en-CA" sz="1200" kern="100" dirty="0">
                        <a:effectLst/>
                      </a:endParaRPr>
                    </a:p>
                    <a:p>
                      <a:r>
                        <a:rPr lang="en-US" sz="1200" kern="100" dirty="0">
                          <a:effectLst/>
                        </a:rPr>
                        <a:t>Métis</a:t>
                      </a:r>
                      <a:endParaRPr lang="en-CA" sz="1200" kern="100" dirty="0">
                        <a:effectLst/>
                      </a:endParaRPr>
                    </a:p>
                    <a:p>
                      <a:r>
                        <a:rPr lang="en-US" sz="1200" kern="100" dirty="0">
                          <a:effectLst/>
                        </a:rPr>
                        <a:t>Inuk</a:t>
                      </a:r>
                      <a:endParaRPr lang="en-CA" sz="1200" kern="100" dirty="0">
                        <a:effectLst/>
                      </a:endParaRPr>
                    </a:p>
                    <a:p>
                      <a:r>
                        <a:rPr lang="en-CA" sz="1200" kern="100" dirty="0">
                          <a:effectLst/>
                        </a:rPr>
                        <a:t> </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92936"/>
                  </a:ext>
                </a:extLst>
              </a:tr>
            </a:tbl>
          </a:graphicData>
        </a:graphic>
      </p:graphicFrame>
      <p:graphicFrame>
        <p:nvGraphicFramePr>
          <p:cNvPr id="5" name="Table 4">
            <a:extLst>
              <a:ext uri="{FF2B5EF4-FFF2-40B4-BE49-F238E27FC236}">
                <a16:creationId xmlns:a16="http://schemas.microsoft.com/office/drawing/2014/main" id="{09E075E5-620C-B88C-08B5-906198CAC577}"/>
              </a:ext>
            </a:extLst>
          </p:cNvPr>
          <p:cNvGraphicFramePr>
            <a:graphicFrameLocks noGrp="1"/>
          </p:cNvGraphicFramePr>
          <p:nvPr>
            <p:extLst>
              <p:ext uri="{D42A27DB-BD31-4B8C-83A1-F6EECF244321}">
                <p14:modId xmlns:p14="http://schemas.microsoft.com/office/powerpoint/2010/main" val="3713061882"/>
              </p:ext>
            </p:extLst>
          </p:nvPr>
        </p:nvGraphicFramePr>
        <p:xfrm>
          <a:off x="838199" y="2946627"/>
          <a:ext cx="10515601" cy="3750505"/>
        </p:xfrm>
        <a:graphic>
          <a:graphicData uri="http://schemas.openxmlformats.org/drawingml/2006/table">
            <a:tbl>
              <a:tblPr firstRow="1" firstCol="1" bandRow="1">
                <a:tableStyleId>{5940675A-B579-460E-94D1-54222C63F5DA}</a:tableStyleId>
              </a:tblPr>
              <a:tblGrid>
                <a:gridCol w="1253836">
                  <a:extLst>
                    <a:ext uri="{9D8B030D-6E8A-4147-A177-3AD203B41FA5}">
                      <a16:colId xmlns:a16="http://schemas.microsoft.com/office/drawing/2014/main" val="166524138"/>
                    </a:ext>
                  </a:extLst>
                </a:gridCol>
                <a:gridCol w="3122222">
                  <a:extLst>
                    <a:ext uri="{9D8B030D-6E8A-4147-A177-3AD203B41FA5}">
                      <a16:colId xmlns:a16="http://schemas.microsoft.com/office/drawing/2014/main" val="4133914171"/>
                    </a:ext>
                  </a:extLst>
                </a:gridCol>
                <a:gridCol w="6139543">
                  <a:extLst>
                    <a:ext uri="{9D8B030D-6E8A-4147-A177-3AD203B41FA5}">
                      <a16:colId xmlns:a16="http://schemas.microsoft.com/office/drawing/2014/main" val="776109745"/>
                    </a:ext>
                  </a:extLst>
                </a:gridCol>
              </a:tblGrid>
              <a:tr h="1516516">
                <a:tc>
                  <a:txBody>
                    <a:bodyPr/>
                    <a:lstStyle/>
                    <a:p>
                      <a:r>
                        <a:rPr lang="en-CA" sz="1200" kern="100" dirty="0">
                          <a:effectLst/>
                        </a:rPr>
                        <a:t>Mobility</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tc>
                  <a:txBody>
                    <a:bodyPr/>
                    <a:lstStyle/>
                    <a:p>
                      <a:r>
                        <a:rPr lang="en-US" sz="1200" kern="100" dirty="0">
                          <a:effectLst/>
                        </a:rPr>
                        <a:t>Where did this person live 1 year ago, that is on May 10, 2020</a:t>
                      </a:r>
                    </a:p>
                    <a:p>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00" dirty="0">
                          <a:effectLst/>
                        </a:rPr>
                        <a:t>Where did this person live 5 years ago, that is on May 10, 2006.</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tc>
                  <a:txBody>
                    <a:bodyPr/>
                    <a:lstStyle/>
                    <a:p>
                      <a:r>
                        <a:rPr lang="en-CA" sz="1200" kern="100" dirty="0">
                          <a:effectLst/>
                        </a:rPr>
                        <a:t>Born after May 10, 2020</a:t>
                      </a:r>
                    </a:p>
                    <a:p>
                      <a:r>
                        <a:rPr lang="en-CA" sz="1200" kern="100" dirty="0">
                          <a:effectLst/>
                        </a:rPr>
                        <a:t>Lived at the same address as now</a:t>
                      </a:r>
                    </a:p>
                    <a:p>
                      <a:r>
                        <a:rPr lang="en-CA" sz="1200" kern="100" dirty="0">
                          <a:effectLst/>
                        </a:rPr>
                        <a:t>Lived at a different address in the same city, town, village, township, municipality or Indian reserve</a:t>
                      </a:r>
                    </a:p>
                    <a:p>
                      <a:r>
                        <a:rPr lang="en-CA" sz="1200" kern="100" dirty="0">
                          <a:effectLst/>
                        </a:rPr>
                        <a:t>Lived in a different city, town, village, township municipality or Indian reserve in Canada </a:t>
                      </a:r>
                    </a:p>
                    <a:p>
                      <a:r>
                        <a:rPr lang="en-CA" sz="1200" kern="100" dirty="0">
                          <a:effectLst/>
                        </a:rPr>
                        <a:t>Lived outside of Canada</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extLst>
                  <a:ext uri="{0D108BD9-81ED-4DB2-BD59-A6C34878D82A}">
                    <a16:rowId xmlns:a16="http://schemas.microsoft.com/office/drawing/2014/main" val="3922291813"/>
                  </a:ext>
                </a:extLst>
              </a:tr>
              <a:tr h="1136709">
                <a:tc>
                  <a:txBody>
                    <a:bodyPr/>
                    <a:lstStyle/>
                    <a:p>
                      <a:r>
                        <a:rPr lang="en-CA" sz="1200" kern="100">
                          <a:effectLst/>
                        </a:rPr>
                        <a:t>Education or Training</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tc>
                  <a:txBody>
                    <a:bodyPr/>
                    <a:lstStyle/>
                    <a:p>
                      <a:r>
                        <a:rPr lang="en-CA" sz="1200" kern="100" dirty="0">
                          <a:effectLst/>
                        </a:rPr>
                        <a:t>At any time since September 2010, has this person attended a school, college, CEGEP or university?</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tc>
                  <a:txBody>
                    <a:bodyPr/>
                    <a:lstStyle/>
                    <a:p>
                      <a:r>
                        <a:rPr lang="en-CA" sz="1200" kern="100" dirty="0">
                          <a:effectLst/>
                        </a:rPr>
                        <a:t>Yes attended elementary, junior high school or high school </a:t>
                      </a:r>
                    </a:p>
                    <a:p>
                      <a:r>
                        <a:rPr lang="en-CA" sz="1200" kern="100" dirty="0">
                          <a:effectLst/>
                        </a:rPr>
                        <a:t>Yes attended trade school, business school, community college, technical Institute, CEGEP or other non-university institution</a:t>
                      </a:r>
                    </a:p>
                    <a:p>
                      <a:r>
                        <a:rPr lang="en-CA" sz="1200" kern="100" dirty="0">
                          <a:effectLst/>
                        </a:rPr>
                        <a:t>Yes attended university </a:t>
                      </a:r>
                    </a:p>
                    <a:p>
                      <a:r>
                        <a:rPr lang="en-CA" sz="1200" kern="100" dirty="0">
                          <a:effectLst/>
                        </a:rPr>
                        <a:t>No, did not attend school at any time since September 2010</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extLst>
                  <a:ext uri="{0D108BD9-81ED-4DB2-BD59-A6C34878D82A}">
                    <a16:rowId xmlns:a16="http://schemas.microsoft.com/office/drawing/2014/main" val="3971599784"/>
                  </a:ext>
                </a:extLst>
              </a:tr>
              <a:tr h="369913">
                <a:tc>
                  <a:txBody>
                    <a:bodyPr/>
                    <a:lstStyle/>
                    <a:p>
                      <a:r>
                        <a:rPr lang="en-CA" sz="1200" kern="100">
                          <a:effectLst/>
                        </a:rPr>
                        <a:t>Employment</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tc>
                  <a:txBody>
                    <a:bodyPr/>
                    <a:lstStyle/>
                    <a:p>
                      <a:r>
                        <a:rPr lang="en-CA" sz="1200" kern="100">
                          <a:effectLst/>
                        </a:rPr>
                        <a:t>Did this person look for paid work during the four weeks from April 10</a:t>
                      </a:r>
                      <a:r>
                        <a:rPr lang="en-CA" sz="1200" kern="100" baseline="30000">
                          <a:effectLst/>
                        </a:rPr>
                        <a:t>th</a:t>
                      </a:r>
                      <a:r>
                        <a:rPr lang="en-CA" sz="1200" kern="100">
                          <a:effectLst/>
                        </a:rPr>
                        <a:t> to May 7</a:t>
                      </a:r>
                      <a:r>
                        <a:rPr lang="en-CA" sz="1200" kern="100" baseline="30000">
                          <a:effectLst/>
                        </a:rPr>
                        <a:t>th</a:t>
                      </a:r>
                      <a:r>
                        <a:rPr lang="en-CA" sz="1200" kern="100">
                          <a:effectLst/>
                        </a:rPr>
                        <a:t>, 2011? </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tc>
                  <a:txBody>
                    <a:bodyPr/>
                    <a:lstStyle/>
                    <a:p>
                      <a:r>
                        <a:rPr lang="en-CA" sz="1200" kern="100" dirty="0">
                          <a:effectLst/>
                        </a:rPr>
                        <a:t>No</a:t>
                      </a:r>
                    </a:p>
                    <a:p>
                      <a:r>
                        <a:rPr lang="en-CA" sz="1200" kern="100" dirty="0">
                          <a:effectLst/>
                        </a:rPr>
                        <a:t>Yes, looked for full-time work</a:t>
                      </a:r>
                    </a:p>
                    <a:p>
                      <a:r>
                        <a:rPr lang="en-CA" sz="1200" kern="100" dirty="0">
                          <a:effectLst/>
                        </a:rPr>
                        <a:t>Yes, looked for part-time work (less than 30 hours per week)</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extLst>
                  <a:ext uri="{0D108BD9-81ED-4DB2-BD59-A6C34878D82A}">
                    <a16:rowId xmlns:a16="http://schemas.microsoft.com/office/drawing/2014/main" val="1059915354"/>
                  </a:ext>
                </a:extLst>
              </a:tr>
              <a:tr h="369913">
                <a:tc>
                  <a:txBody>
                    <a:bodyPr/>
                    <a:lstStyle/>
                    <a:p>
                      <a:r>
                        <a:rPr lang="en-CA" sz="1200" kern="100">
                          <a:effectLst/>
                        </a:rPr>
                        <a:t> </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tc>
                  <a:txBody>
                    <a:bodyPr/>
                    <a:lstStyle/>
                    <a:p>
                      <a:r>
                        <a:rPr lang="en-CA" sz="1200" kern="100" dirty="0">
                          <a:effectLst/>
                        </a:rPr>
                        <a:t>Could this person have started a job during the week of May 1</a:t>
                      </a:r>
                      <a:r>
                        <a:rPr lang="en-CA" sz="1200" kern="100" baseline="30000" dirty="0">
                          <a:effectLst/>
                        </a:rPr>
                        <a:t>st</a:t>
                      </a:r>
                      <a:r>
                        <a:rPr lang="en-CA" sz="1200" kern="100" dirty="0">
                          <a:effectLst/>
                        </a:rPr>
                        <a:t> to May 7</a:t>
                      </a:r>
                      <a:r>
                        <a:rPr lang="en-CA" sz="1200" kern="100" baseline="30000" dirty="0">
                          <a:effectLst/>
                        </a:rPr>
                        <a:t>th</a:t>
                      </a:r>
                      <a:r>
                        <a:rPr lang="en-CA" sz="1200" kern="100" dirty="0">
                          <a:effectLst/>
                        </a:rPr>
                        <a:t> 2011 had one been available? </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tc>
                  <a:txBody>
                    <a:bodyPr/>
                    <a:lstStyle/>
                    <a:p>
                      <a:r>
                        <a:rPr lang="en-CA" sz="1200" kern="100" dirty="0">
                          <a:effectLst/>
                        </a:rPr>
                        <a:t>No </a:t>
                      </a:r>
                    </a:p>
                    <a:p>
                      <a:r>
                        <a:rPr lang="en-CA" sz="1200" kern="100" dirty="0">
                          <a:effectLst/>
                        </a:rPr>
                        <a:t>Yes</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621" marR="46621" marT="0" marB="0"/>
                </a:tc>
                <a:extLst>
                  <a:ext uri="{0D108BD9-81ED-4DB2-BD59-A6C34878D82A}">
                    <a16:rowId xmlns:a16="http://schemas.microsoft.com/office/drawing/2014/main" val="1285985541"/>
                  </a:ext>
                </a:extLst>
              </a:tr>
            </a:tbl>
          </a:graphicData>
        </a:graphic>
      </p:graphicFrame>
    </p:spTree>
    <p:extLst>
      <p:ext uri="{BB962C8B-B14F-4D97-AF65-F5344CB8AC3E}">
        <p14:creationId xmlns:p14="http://schemas.microsoft.com/office/powerpoint/2010/main" val="2749748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0A63-78DE-C34B-BF15-F4E3217F868F}"/>
              </a:ext>
            </a:extLst>
          </p:cNvPr>
          <p:cNvSpPr>
            <a:spLocks noGrp="1"/>
          </p:cNvSpPr>
          <p:nvPr>
            <p:ph type="title"/>
          </p:nvPr>
        </p:nvSpPr>
        <p:spPr/>
        <p:txBody>
          <a:bodyPr/>
          <a:lstStyle/>
          <a:p>
            <a:r>
              <a:rPr lang="en-US" dirty="0"/>
              <a:t>A3: National Household Survey questions </a:t>
            </a:r>
          </a:p>
        </p:txBody>
      </p:sp>
      <p:graphicFrame>
        <p:nvGraphicFramePr>
          <p:cNvPr id="4" name="Table 3">
            <a:extLst>
              <a:ext uri="{FF2B5EF4-FFF2-40B4-BE49-F238E27FC236}">
                <a16:creationId xmlns:a16="http://schemas.microsoft.com/office/drawing/2014/main" id="{68EB10B0-FBAF-E5C0-DA78-F24CCD3C13CE}"/>
              </a:ext>
            </a:extLst>
          </p:cNvPr>
          <p:cNvGraphicFramePr>
            <a:graphicFrameLocks noGrp="1"/>
          </p:cNvGraphicFramePr>
          <p:nvPr>
            <p:extLst>
              <p:ext uri="{D42A27DB-BD31-4B8C-83A1-F6EECF244321}">
                <p14:modId xmlns:p14="http://schemas.microsoft.com/office/powerpoint/2010/main" val="3393138852"/>
              </p:ext>
            </p:extLst>
          </p:nvPr>
        </p:nvGraphicFramePr>
        <p:xfrm>
          <a:off x="838200" y="1690688"/>
          <a:ext cx="10515601" cy="4905630"/>
        </p:xfrm>
        <a:graphic>
          <a:graphicData uri="http://schemas.openxmlformats.org/drawingml/2006/table">
            <a:tbl>
              <a:tblPr firstRow="1" firstCol="1" bandRow="1">
                <a:tableStyleId>{5940675A-B579-460E-94D1-54222C63F5DA}</a:tableStyleId>
              </a:tblPr>
              <a:tblGrid>
                <a:gridCol w="1741714">
                  <a:extLst>
                    <a:ext uri="{9D8B030D-6E8A-4147-A177-3AD203B41FA5}">
                      <a16:colId xmlns:a16="http://schemas.microsoft.com/office/drawing/2014/main" val="2818547706"/>
                    </a:ext>
                  </a:extLst>
                </a:gridCol>
                <a:gridCol w="3962400">
                  <a:extLst>
                    <a:ext uri="{9D8B030D-6E8A-4147-A177-3AD203B41FA5}">
                      <a16:colId xmlns:a16="http://schemas.microsoft.com/office/drawing/2014/main" val="581023775"/>
                    </a:ext>
                  </a:extLst>
                </a:gridCol>
                <a:gridCol w="4811487">
                  <a:extLst>
                    <a:ext uri="{9D8B030D-6E8A-4147-A177-3AD203B41FA5}">
                      <a16:colId xmlns:a16="http://schemas.microsoft.com/office/drawing/2014/main" val="1003822302"/>
                    </a:ext>
                  </a:extLst>
                </a:gridCol>
              </a:tblGrid>
              <a:tr h="256849">
                <a:tc>
                  <a:txBody>
                    <a:bodyPr/>
                    <a:lstStyle/>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Variable</a:t>
                      </a:r>
                    </a:p>
                  </a:txBody>
                  <a:tcPr marL="35473" marR="35473" marT="0" marB="0" anchor="ctr"/>
                </a:tc>
                <a:tc>
                  <a:txBody>
                    <a:bodyPr/>
                    <a:lstStyle/>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Survey Question</a:t>
                      </a:r>
                    </a:p>
                  </a:txBody>
                  <a:tcPr marL="35473" marR="35473" marT="0" marB="0" anchor="ctr"/>
                </a:tc>
                <a:tc>
                  <a:txBody>
                    <a:bodyPr/>
                    <a:lstStyle/>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Survey Answers</a:t>
                      </a:r>
                    </a:p>
                  </a:txBody>
                  <a:tcPr marL="35473" marR="35473" marT="0" marB="0" anchor="ctr"/>
                </a:tc>
                <a:extLst>
                  <a:ext uri="{0D108BD9-81ED-4DB2-BD59-A6C34878D82A}">
                    <a16:rowId xmlns:a16="http://schemas.microsoft.com/office/drawing/2014/main" val="2605608912"/>
                  </a:ext>
                </a:extLst>
              </a:tr>
              <a:tr h="1616600">
                <a:tc>
                  <a:txBody>
                    <a:bodyPr/>
                    <a:lstStyle/>
                    <a:p>
                      <a:r>
                        <a:rPr lang="en-CA" sz="1200" kern="100" dirty="0">
                          <a:effectLst/>
                        </a:rPr>
                        <a:t>Dwelling Suitability</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tc>
                  <a:txBody>
                    <a:bodyPr/>
                    <a:lstStyle/>
                    <a:p>
                      <a:r>
                        <a:rPr lang="en-CA" sz="1200" kern="100" dirty="0">
                          <a:effectLst/>
                        </a:rPr>
                        <a:t>Combination of number of people in the household and number of rooms. </a:t>
                      </a:r>
                    </a:p>
                    <a:p>
                      <a:r>
                        <a:rPr lang="en-CA" sz="1200" kern="100" dirty="0">
                          <a:effectLst/>
                        </a:rPr>
                        <a:t> </a:t>
                      </a:r>
                    </a:p>
                    <a:p>
                      <a:r>
                        <a:rPr lang="en-CA" sz="1200" kern="100" dirty="0">
                          <a:effectLst/>
                        </a:rPr>
                        <a:t>How many rooms are there in this dwelling?</a:t>
                      </a:r>
                    </a:p>
                    <a:p>
                      <a:r>
                        <a:rPr lang="en-CA" sz="1200" kern="100" dirty="0">
                          <a:effectLst/>
                        </a:rPr>
                        <a:t>Include kitchen, bedrooms, finished rooms in attic or basement etc. Do not count bathrooms, vestibule and rooms used solely for business purposes.</a:t>
                      </a:r>
                    </a:p>
                    <a:p>
                      <a:r>
                        <a:rPr lang="en-CA" sz="1200" kern="100" dirty="0">
                          <a:effectLst/>
                        </a:rPr>
                        <a:t>How many of these rooms are bedrooms? </a:t>
                      </a:r>
                    </a:p>
                    <a:p>
                      <a:r>
                        <a:rPr lang="en-CA" sz="1200" kern="100" dirty="0">
                          <a:effectLst/>
                        </a:rPr>
                        <a:t>Include all rooms design as a bedroom even if they are now used for something else. Also include basement bedrooms.</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tc>
                  <a:txBody>
                    <a:bodyPr/>
                    <a:lstStyle/>
                    <a:p>
                      <a:r>
                        <a:rPr lang="en-CA" sz="1200" kern="100" dirty="0">
                          <a:effectLst/>
                        </a:rPr>
                        <a:t>Number of rooms entered.</a:t>
                      </a:r>
                    </a:p>
                    <a:p>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a:t>
                      </a:r>
                      <a:r>
                        <a:rPr lang="en-CA" sz="1200" kern="1200" dirty="0">
                          <a:solidFill>
                            <a:schemeClr val="tx1"/>
                          </a:solidFill>
                          <a:effectLst/>
                          <a:latin typeface="+mn-lt"/>
                          <a:ea typeface="+mn-ea"/>
                          <a:cs typeface="+mn-cs"/>
                        </a:rPr>
                        <a:t>Not suitable housing for all Canadians is defined by Statistics Canada as the house having over one bedroom shortfall due to bedroom criteria: including a maximum of two persons per bedroom, children over 5 years of age of opposite sex not sharing a bedroom, and adults &gt; 18 years of age have a separate bedroom unless they are spouse or common-law.</a:t>
                      </a:r>
                    </a:p>
                    <a:p>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extLst>
                  <a:ext uri="{0D108BD9-81ED-4DB2-BD59-A6C34878D82A}">
                    <a16:rowId xmlns:a16="http://schemas.microsoft.com/office/drawing/2014/main" val="682077837"/>
                  </a:ext>
                </a:extLst>
              </a:tr>
              <a:tr h="987923">
                <a:tc>
                  <a:txBody>
                    <a:bodyPr/>
                    <a:lstStyle/>
                    <a:p>
                      <a:r>
                        <a:rPr lang="en-CA" sz="1200" kern="100">
                          <a:effectLst/>
                        </a:rPr>
                        <a:t>Dwelling in need of repairs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tc>
                  <a:txBody>
                    <a:bodyPr/>
                    <a:lstStyle/>
                    <a:p>
                      <a:r>
                        <a:rPr lang="en-CA" sz="1200" kern="100" dirty="0">
                          <a:effectLst/>
                        </a:rPr>
                        <a:t>Is this dwelling in need of any repairs?</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tc>
                  <a:txBody>
                    <a:bodyPr/>
                    <a:lstStyle/>
                    <a:p>
                      <a:r>
                        <a:rPr lang="en-CA" sz="1200" kern="100">
                          <a:effectLst/>
                        </a:rPr>
                        <a:t>No, only regular maintenance is needed (Painting, furnace cleaning, etc.)</a:t>
                      </a:r>
                    </a:p>
                    <a:p>
                      <a:r>
                        <a:rPr lang="en-CA" sz="1200" kern="100">
                          <a:effectLst/>
                        </a:rPr>
                        <a:t>Yes, minor repairs are needed (missing or loose floor tiles, bricks or shingles, defective steps, railing or siding, etc.)</a:t>
                      </a:r>
                    </a:p>
                    <a:p>
                      <a:r>
                        <a:rPr lang="en-CA" sz="1200" kern="100">
                          <a:effectLst/>
                        </a:rPr>
                        <a:t>Yes, major repairs are needed (defective plumbing or electrical wiring, structural repairs to walls, floors or ceilings, etc)</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extLst>
                  <a:ext uri="{0D108BD9-81ED-4DB2-BD59-A6C34878D82A}">
                    <a16:rowId xmlns:a16="http://schemas.microsoft.com/office/drawing/2014/main" val="1316006260"/>
                  </a:ext>
                </a:extLst>
              </a:tr>
              <a:tr h="808301">
                <a:tc>
                  <a:txBody>
                    <a:bodyPr/>
                    <a:lstStyle/>
                    <a:p>
                      <a:r>
                        <a:rPr lang="en-US" sz="1200" kern="100">
                          <a:effectLst/>
                        </a:rPr>
                        <a:t>Language discordance between the child in the foster home</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tc>
                  <a:txBody>
                    <a:bodyPr/>
                    <a:lstStyle/>
                    <a:p>
                      <a:r>
                        <a:rPr lang="en-CA" sz="1200" kern="100" dirty="0">
                          <a:effectLst/>
                        </a:rPr>
                        <a:t>Not on NHS (derived variable).</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tc>
                  <a:txBody>
                    <a:bodyPr/>
                    <a:lstStyle/>
                    <a:p>
                      <a:r>
                        <a:rPr lang="en-US" sz="1200" kern="100" dirty="0">
                          <a:effectLst/>
                        </a:rPr>
                        <a:t>Discordance was defined if the mother tongue of the child in the foster home was different than the languages spoken by any member of that household (therefore, there would be no discordance if there was at least one member of the home that spoke the child’s mother tongue). </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extLst>
                  <a:ext uri="{0D108BD9-81ED-4DB2-BD59-A6C34878D82A}">
                    <a16:rowId xmlns:a16="http://schemas.microsoft.com/office/drawing/2014/main" val="3930075831"/>
                  </a:ext>
                </a:extLst>
              </a:tr>
              <a:tr h="718488">
                <a:tc>
                  <a:txBody>
                    <a:bodyPr/>
                    <a:lstStyle/>
                    <a:p>
                      <a:r>
                        <a:rPr lang="en-US" sz="1200" kern="100">
                          <a:effectLst/>
                        </a:rPr>
                        <a:t>Indigeneity discordance between the child in the foster home</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tc>
                  <a:txBody>
                    <a:bodyPr/>
                    <a:lstStyle/>
                    <a:p>
                      <a:r>
                        <a:rPr lang="en-CA" sz="1200" kern="100" dirty="0">
                          <a:effectLst/>
                        </a:rPr>
                        <a:t>Not on NHS (derived variable).</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tc>
                  <a:txBody>
                    <a:bodyPr/>
                    <a:lstStyle/>
                    <a:p>
                      <a:r>
                        <a:rPr lang="en-US" sz="1200" kern="100" dirty="0">
                          <a:effectLst/>
                        </a:rPr>
                        <a:t>Discordance was defined if the child’s survey-respondent identified Indigeneity was not the same as any member of the household, where Indigeneity was measured at the level of Indigeneity subcategories (i.e., First Nations, Métis, Inuit, Other) </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5473" marR="35473" marT="0" marB="0"/>
                </a:tc>
                <a:extLst>
                  <a:ext uri="{0D108BD9-81ED-4DB2-BD59-A6C34878D82A}">
                    <a16:rowId xmlns:a16="http://schemas.microsoft.com/office/drawing/2014/main" val="2955941523"/>
                  </a:ext>
                </a:extLst>
              </a:tr>
            </a:tbl>
          </a:graphicData>
        </a:graphic>
      </p:graphicFrame>
    </p:spTree>
    <p:extLst>
      <p:ext uri="{BB962C8B-B14F-4D97-AF65-F5344CB8AC3E}">
        <p14:creationId xmlns:p14="http://schemas.microsoft.com/office/powerpoint/2010/main" val="2583691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a:extLst>
              <a:ext uri="{FF2B5EF4-FFF2-40B4-BE49-F238E27FC236}">
                <a16:creationId xmlns:a16="http://schemas.microsoft.com/office/drawing/2014/main" id="{0F1346E5-8A92-2049-A82E-535CF83BDDEE}"/>
              </a:ext>
            </a:extLst>
          </p:cNvPr>
          <p:cNvSpPr/>
          <p:nvPr/>
        </p:nvSpPr>
        <p:spPr>
          <a:xfrm>
            <a:off x="2196402" y="2932292"/>
            <a:ext cx="8049211" cy="993415"/>
          </a:xfrm>
          <a:prstGeom prst="rightArrow">
            <a:avLst/>
          </a:prstGeom>
          <a:solidFill>
            <a:schemeClr val="accent2">
              <a:lumMod val="60000"/>
              <a:lumOff val="40000"/>
              <a:alpha val="53842"/>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badi"/>
              <a:ea typeface="+mn-ea"/>
              <a:cs typeface="+mn-cs"/>
            </a:endParaRPr>
          </a:p>
        </p:txBody>
      </p:sp>
      <p:sp>
        <p:nvSpPr>
          <p:cNvPr id="4" name="TextBox 3">
            <a:extLst>
              <a:ext uri="{FF2B5EF4-FFF2-40B4-BE49-F238E27FC236}">
                <a16:creationId xmlns:a16="http://schemas.microsoft.com/office/drawing/2014/main" id="{3D8766EA-A6C8-3142-AED5-0CE933C0B7C9}"/>
              </a:ext>
            </a:extLst>
          </p:cNvPr>
          <p:cNvSpPr txBox="1"/>
          <p:nvPr/>
        </p:nvSpPr>
        <p:spPr>
          <a:xfrm>
            <a:off x="2386507" y="3307900"/>
            <a:ext cx="7425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badi"/>
                <a:ea typeface="+mn-ea"/>
                <a:cs typeface="+mn-cs"/>
              </a:rPr>
              <a:t>2011</a:t>
            </a:r>
          </a:p>
        </p:txBody>
      </p:sp>
      <p:sp>
        <p:nvSpPr>
          <p:cNvPr id="5" name="TextBox 4">
            <a:extLst>
              <a:ext uri="{FF2B5EF4-FFF2-40B4-BE49-F238E27FC236}">
                <a16:creationId xmlns:a16="http://schemas.microsoft.com/office/drawing/2014/main" id="{5920C33A-C047-E744-AAF4-2BFEEFC65852}"/>
              </a:ext>
            </a:extLst>
          </p:cNvPr>
          <p:cNvSpPr txBox="1"/>
          <p:nvPr/>
        </p:nvSpPr>
        <p:spPr>
          <a:xfrm>
            <a:off x="9253087" y="3242108"/>
            <a:ext cx="7425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badi"/>
                <a:ea typeface="+mn-ea"/>
                <a:cs typeface="+mn-cs"/>
              </a:rPr>
              <a:t>2017</a:t>
            </a:r>
          </a:p>
        </p:txBody>
      </p:sp>
      <p:sp>
        <p:nvSpPr>
          <p:cNvPr id="9" name="TextBox 8">
            <a:extLst>
              <a:ext uri="{FF2B5EF4-FFF2-40B4-BE49-F238E27FC236}">
                <a16:creationId xmlns:a16="http://schemas.microsoft.com/office/drawing/2014/main" id="{0F978C23-0B41-AF4D-B2A4-D5CB4333C121}"/>
              </a:ext>
            </a:extLst>
          </p:cNvPr>
          <p:cNvSpPr txBox="1"/>
          <p:nvPr/>
        </p:nvSpPr>
        <p:spPr>
          <a:xfrm>
            <a:off x="2196402" y="4096435"/>
            <a:ext cx="1359460" cy="584775"/>
          </a:xfrm>
          <a:prstGeom prst="rect">
            <a:avLst/>
          </a:prstGeom>
          <a:noFill/>
          <a:ln w="317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badi"/>
                <a:ea typeface="+mn-ea"/>
                <a:cs typeface="+mn-cs"/>
              </a:rPr>
              <a:t>Living in Foster Home</a:t>
            </a:r>
          </a:p>
        </p:txBody>
      </p:sp>
      <p:sp>
        <p:nvSpPr>
          <p:cNvPr id="10" name="TextBox 9">
            <a:extLst>
              <a:ext uri="{FF2B5EF4-FFF2-40B4-BE49-F238E27FC236}">
                <a16:creationId xmlns:a16="http://schemas.microsoft.com/office/drawing/2014/main" id="{E8879763-42A8-AA46-BEBC-F0C2FE524644}"/>
              </a:ext>
            </a:extLst>
          </p:cNvPr>
          <p:cNvSpPr txBox="1"/>
          <p:nvPr/>
        </p:nvSpPr>
        <p:spPr>
          <a:xfrm>
            <a:off x="5801005" y="2274825"/>
            <a:ext cx="34675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badi"/>
              </a:rPr>
              <a:t>6</a:t>
            </a:r>
            <a:r>
              <a:rPr kumimoji="0" lang="en-US" sz="1600" b="0" i="0" u="none" strike="noStrike" kern="1200" cap="none" spc="0" normalizeH="0" baseline="0" noProof="0" dirty="0">
                <a:ln>
                  <a:noFill/>
                </a:ln>
                <a:effectLst/>
                <a:uLnTx/>
                <a:uFillTx/>
                <a:latin typeface="Abadi"/>
                <a:ea typeface="+mn-ea"/>
                <a:cs typeface="+mn-cs"/>
              </a:rPr>
              <a:t> years of Hospital Visits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badi"/>
              </a:rPr>
              <a:t>May 2011 to December 2017</a:t>
            </a:r>
            <a:endParaRPr kumimoji="0" lang="en-US" sz="1600" b="0" i="0" u="none" strike="noStrike" kern="1200" cap="none" spc="0" normalizeH="0" baseline="0" noProof="0" dirty="0">
              <a:ln>
                <a:noFill/>
              </a:ln>
              <a:effectLst/>
              <a:uLnTx/>
              <a:uFillTx/>
              <a:latin typeface="Abadi"/>
              <a:ea typeface="+mn-ea"/>
              <a:cs typeface="+mn-cs"/>
            </a:endParaRPr>
          </a:p>
        </p:txBody>
      </p:sp>
      <p:sp>
        <p:nvSpPr>
          <p:cNvPr id="11" name="Right Brace 10">
            <a:extLst>
              <a:ext uri="{FF2B5EF4-FFF2-40B4-BE49-F238E27FC236}">
                <a16:creationId xmlns:a16="http://schemas.microsoft.com/office/drawing/2014/main" id="{4098EAA0-76D2-6C40-8099-F2D4B2705D68}"/>
              </a:ext>
            </a:extLst>
          </p:cNvPr>
          <p:cNvSpPr/>
          <p:nvPr/>
        </p:nvSpPr>
        <p:spPr>
          <a:xfrm rot="16200000">
            <a:off x="5770855" y="-524238"/>
            <a:ext cx="311172" cy="7079863"/>
          </a:xfrm>
          <a:prstGeom prst="rightBrace">
            <a:avLst/>
          </a:prstGeom>
          <a:ln w="317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badi"/>
              <a:ea typeface="+mn-ea"/>
              <a:cs typeface="+mn-cs"/>
            </a:endParaRPr>
          </a:p>
        </p:txBody>
      </p:sp>
      <p:sp>
        <p:nvSpPr>
          <p:cNvPr id="13" name="Line 6">
            <a:extLst>
              <a:ext uri="{FF2B5EF4-FFF2-40B4-BE49-F238E27FC236}">
                <a16:creationId xmlns:a16="http://schemas.microsoft.com/office/drawing/2014/main" id="{C9671A2B-0AD2-D043-9576-8449313A5CD4}"/>
              </a:ext>
            </a:extLst>
          </p:cNvPr>
          <p:cNvSpPr>
            <a:spLocks noChangeShapeType="1"/>
          </p:cNvSpPr>
          <p:nvPr/>
        </p:nvSpPr>
        <p:spPr bwMode="auto">
          <a:xfrm flipV="1">
            <a:off x="2747268" y="3702956"/>
            <a:ext cx="0" cy="392509"/>
          </a:xfrm>
          <a:prstGeom prst="line">
            <a:avLst/>
          </a:prstGeom>
          <a:ln w="31750">
            <a:solidFill>
              <a:schemeClr val="tx1"/>
            </a:solidFill>
            <a:headEnd type="none" w="sm" len="sm"/>
            <a:tailEnd type="stealth" w="med" len="med"/>
          </a:ln>
        </p:spPr>
        <p:style>
          <a:lnRef idx="3">
            <a:schemeClr val="dk1"/>
          </a:lnRef>
          <a:fillRef idx="0">
            <a:schemeClr val="dk1"/>
          </a:fillRef>
          <a:effectRef idx="2">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solidFill>
                  <a:srgbClr val="B83803">
                    <a:lumMod val="75000"/>
                  </a:srgbClr>
                </a:solidFill>
              </a:ln>
              <a:effectLst/>
              <a:uLnTx/>
              <a:uFillTx/>
              <a:latin typeface="Abadi"/>
              <a:ea typeface="+mn-ea"/>
              <a:cs typeface="+mn-cs"/>
            </a:endParaRPr>
          </a:p>
        </p:txBody>
      </p:sp>
      <p:sp>
        <p:nvSpPr>
          <p:cNvPr id="16" name="Title 1">
            <a:extLst>
              <a:ext uri="{FF2B5EF4-FFF2-40B4-BE49-F238E27FC236}">
                <a16:creationId xmlns:a16="http://schemas.microsoft.com/office/drawing/2014/main" id="{05871D1C-54FD-FAA3-5341-99BB0C58B6A2}"/>
              </a:ext>
            </a:extLst>
          </p:cNvPr>
          <p:cNvSpPr>
            <a:spLocks noGrp="1"/>
          </p:cNvSpPr>
          <p:nvPr>
            <p:ph type="title"/>
          </p:nvPr>
        </p:nvSpPr>
        <p:spPr>
          <a:xfrm>
            <a:off x="838200" y="365125"/>
            <a:ext cx="10515600" cy="1325563"/>
          </a:xfrm>
        </p:spPr>
        <p:txBody>
          <a:bodyPr/>
          <a:lstStyle/>
          <a:p>
            <a:r>
              <a:rPr lang="en-US" dirty="0"/>
              <a:t>A4: Cohort Study Timeline</a:t>
            </a:r>
          </a:p>
        </p:txBody>
      </p:sp>
    </p:spTree>
    <p:extLst>
      <p:ext uri="{BB962C8B-B14F-4D97-AF65-F5344CB8AC3E}">
        <p14:creationId xmlns:p14="http://schemas.microsoft.com/office/powerpoint/2010/main" val="415243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61F76-3FA6-BEAA-A9BC-5C8711B7FAF8}"/>
              </a:ext>
            </a:extLst>
          </p:cNvPr>
          <p:cNvSpPr>
            <a:spLocks noGrp="1"/>
          </p:cNvSpPr>
          <p:nvPr>
            <p:ph idx="1"/>
          </p:nvPr>
        </p:nvSpPr>
        <p:spPr>
          <a:xfrm>
            <a:off x="838200" y="1801091"/>
            <a:ext cx="10515600" cy="4015654"/>
          </a:xfrm>
        </p:spPr>
        <p:txBody>
          <a:bodyPr>
            <a:normAutofit/>
          </a:bodyPr>
          <a:lstStyle/>
          <a:p>
            <a:pPr marL="0" indent="0" algn="ctr">
              <a:lnSpc>
                <a:spcPct val="110000"/>
              </a:lnSpc>
              <a:buNone/>
            </a:pPr>
            <a:r>
              <a:rPr lang="en-US" dirty="0"/>
              <a:t>We remember </a:t>
            </a:r>
            <a:r>
              <a:rPr lang="en-US" b="1" dirty="0">
                <a:solidFill>
                  <a:schemeClr val="accent2"/>
                </a:solidFill>
              </a:rPr>
              <a:t>every number is a child</a:t>
            </a:r>
            <a:r>
              <a:rPr lang="en-US" dirty="0">
                <a:solidFill>
                  <a:schemeClr val="accent2"/>
                </a:solidFill>
              </a:rPr>
              <a:t> </a:t>
            </a:r>
          </a:p>
          <a:p>
            <a:pPr marL="0" indent="0" algn="ctr">
              <a:lnSpc>
                <a:spcPct val="110000"/>
              </a:lnSpc>
              <a:spcBef>
                <a:spcPts val="0"/>
              </a:spcBef>
              <a:buNone/>
            </a:pPr>
            <a:r>
              <a:rPr lang="en-US" dirty="0"/>
              <a:t>with people who care about them.</a:t>
            </a:r>
          </a:p>
          <a:p>
            <a:pPr marL="0" indent="0" algn="ctr">
              <a:lnSpc>
                <a:spcPct val="200000"/>
              </a:lnSpc>
              <a:buNone/>
            </a:pPr>
            <a:r>
              <a:rPr lang="en-US" dirty="0"/>
              <a:t>We aim to capture a child’s health and wellbeing. </a:t>
            </a:r>
          </a:p>
          <a:p>
            <a:pPr marL="0" indent="0" algn="ctr">
              <a:lnSpc>
                <a:spcPct val="200000"/>
              </a:lnSpc>
              <a:buNone/>
            </a:pPr>
            <a:r>
              <a:rPr lang="en-US" dirty="0"/>
              <a:t>We will not forget those that are not represented in this data. </a:t>
            </a:r>
          </a:p>
          <a:p>
            <a:pPr marL="0" indent="0" algn="ctr">
              <a:lnSpc>
                <a:spcPct val="200000"/>
              </a:lnSpc>
              <a:buNone/>
            </a:pPr>
            <a:r>
              <a:rPr lang="en-US" dirty="0"/>
              <a:t>We will work to make a difference. </a:t>
            </a:r>
            <a:endParaRPr lang="en-US" sz="3200" dirty="0"/>
          </a:p>
        </p:txBody>
      </p:sp>
      <p:sp>
        <p:nvSpPr>
          <p:cNvPr id="4" name="Title 1">
            <a:extLst>
              <a:ext uri="{FF2B5EF4-FFF2-40B4-BE49-F238E27FC236}">
                <a16:creationId xmlns:a16="http://schemas.microsoft.com/office/drawing/2014/main" id="{11C5FB80-5C9D-698B-319C-6FFB57AB5D82}"/>
              </a:ext>
            </a:extLst>
          </p:cNvPr>
          <p:cNvSpPr>
            <a:spLocks noGrp="1"/>
          </p:cNvSpPr>
          <p:nvPr>
            <p:ph type="title"/>
          </p:nvPr>
        </p:nvSpPr>
        <p:spPr>
          <a:xfrm>
            <a:off x="838200" y="365125"/>
            <a:ext cx="10515600" cy="1325563"/>
          </a:xfrm>
        </p:spPr>
        <p:txBody>
          <a:bodyPr/>
          <a:lstStyle/>
          <a:p>
            <a:r>
              <a:rPr lang="en-US" dirty="0"/>
              <a:t>Guiding Principles: </a:t>
            </a:r>
          </a:p>
        </p:txBody>
      </p:sp>
    </p:spTree>
    <p:extLst>
      <p:ext uri="{BB962C8B-B14F-4D97-AF65-F5344CB8AC3E}">
        <p14:creationId xmlns:p14="http://schemas.microsoft.com/office/powerpoint/2010/main" val="16721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4E98-D6D2-3D98-C6A1-C745C10B177F}"/>
              </a:ext>
            </a:extLst>
          </p:cNvPr>
          <p:cNvSpPr>
            <a:spLocks noGrp="1"/>
          </p:cNvSpPr>
          <p:nvPr>
            <p:ph type="title"/>
          </p:nvPr>
        </p:nvSpPr>
        <p:spPr/>
        <p:txBody>
          <a:bodyPr/>
          <a:lstStyle/>
          <a:p>
            <a:r>
              <a:rPr lang="en-US" dirty="0"/>
              <a:t>List of Tables, Figures, and Charts</a:t>
            </a:r>
          </a:p>
        </p:txBody>
      </p:sp>
      <p:sp>
        <p:nvSpPr>
          <p:cNvPr id="8" name="Content Placeholder 2">
            <a:extLst>
              <a:ext uri="{FF2B5EF4-FFF2-40B4-BE49-F238E27FC236}">
                <a16:creationId xmlns:a16="http://schemas.microsoft.com/office/drawing/2014/main" id="{BA3E7792-2436-0ED9-5EB3-ABF6BA26422B}"/>
              </a:ext>
            </a:extLst>
          </p:cNvPr>
          <p:cNvSpPr>
            <a:spLocks noGrp="1"/>
          </p:cNvSpPr>
          <p:nvPr>
            <p:ph idx="1"/>
          </p:nvPr>
        </p:nvSpPr>
        <p:spPr>
          <a:xfrm>
            <a:off x="838199" y="1825624"/>
            <a:ext cx="10711543" cy="4803775"/>
          </a:xfrm>
        </p:spPr>
        <p:txBody>
          <a:bodyPr numCol="2">
            <a:normAutofit fontScale="55000" lnSpcReduction="20000"/>
          </a:bodyPr>
          <a:lstStyle/>
          <a:p>
            <a:pPr marL="0" indent="0">
              <a:buNone/>
            </a:pPr>
            <a:r>
              <a:rPr lang="en-US" b="1" dirty="0"/>
              <a:t>Part 1: Data Overview</a:t>
            </a:r>
          </a:p>
          <a:p>
            <a:pPr marL="0" indent="0">
              <a:buNone/>
            </a:pPr>
            <a:r>
              <a:rPr lang="en-US" dirty="0"/>
              <a:t>Figure 1: Overview of Numbers (Cohort Flow Chart) </a:t>
            </a:r>
          </a:p>
          <a:p>
            <a:pPr marL="0" indent="0">
              <a:buNone/>
            </a:pPr>
            <a:r>
              <a:rPr lang="en-US" dirty="0"/>
              <a:t>Figure 2: Distribution of First Nations children in Foster Homes and Not in Foster Homes, by Province and Territory.</a:t>
            </a:r>
          </a:p>
          <a:p>
            <a:pPr marL="0" indent="0">
              <a:buNone/>
            </a:pPr>
            <a:r>
              <a:rPr lang="en-US" dirty="0"/>
              <a:t>Table 1: Relative Rate of First Nations children in Foster Homes Compared to White Children</a:t>
            </a:r>
          </a:p>
          <a:p>
            <a:pPr marL="0" indent="0">
              <a:buNone/>
            </a:pPr>
            <a:r>
              <a:rPr lang="en-US" dirty="0"/>
              <a:t>Figure 3: Percentage of First Nations children in Foster Homes</a:t>
            </a:r>
          </a:p>
          <a:p>
            <a:pPr marL="0" indent="0">
              <a:buNone/>
            </a:pPr>
            <a:endParaRPr lang="en-US" b="1" dirty="0"/>
          </a:p>
          <a:p>
            <a:pPr marL="0" indent="0">
              <a:buNone/>
            </a:pPr>
            <a:r>
              <a:rPr lang="en-US" b="1" dirty="0"/>
              <a:t>Part 2: Percentage Charts of Child Characteristics</a:t>
            </a:r>
          </a:p>
          <a:p>
            <a:pPr marL="0" indent="0">
              <a:lnSpc>
                <a:spcPct val="120000"/>
              </a:lnSpc>
              <a:spcBef>
                <a:spcPts val="0"/>
              </a:spcBef>
              <a:buNone/>
            </a:pPr>
            <a:r>
              <a:rPr lang="en-US" sz="2200" dirty="0"/>
              <a:t>First Nations Children in Foster Home vs Not In Foster Home </a:t>
            </a:r>
          </a:p>
          <a:p>
            <a:pPr marL="0" indent="0">
              <a:buNone/>
            </a:pPr>
            <a:r>
              <a:rPr lang="en-US" dirty="0"/>
              <a:t>Chart 1: Status Indian </a:t>
            </a:r>
          </a:p>
          <a:p>
            <a:pPr marL="0" indent="0">
              <a:buNone/>
            </a:pPr>
            <a:r>
              <a:rPr lang="en-US" dirty="0"/>
              <a:t>Chart 2: Living on Reserve</a:t>
            </a:r>
          </a:p>
          <a:p>
            <a:pPr marL="0" indent="0">
              <a:buNone/>
            </a:pPr>
            <a:r>
              <a:rPr lang="en-US" dirty="0"/>
              <a:t>Chart 3: Not Employed, Not in Education, and Not in Training</a:t>
            </a:r>
          </a:p>
          <a:p>
            <a:pPr marL="0" indent="0">
              <a:buNone/>
            </a:pPr>
            <a:r>
              <a:rPr lang="en-US" dirty="0"/>
              <a:t>Chart 4: Personal Income Quintile </a:t>
            </a:r>
          </a:p>
          <a:p>
            <a:pPr marL="0" indent="0">
              <a:buNone/>
            </a:pPr>
            <a:r>
              <a:rPr lang="en-US" dirty="0"/>
              <a:t>Chart 5: History of Relocation 1 year ago</a:t>
            </a:r>
          </a:p>
          <a:p>
            <a:pPr marL="0" indent="0">
              <a:buNone/>
            </a:pPr>
            <a:r>
              <a:rPr lang="en-US" dirty="0"/>
              <a:t>Chart 6: History of Relocation 5 years ago </a:t>
            </a:r>
          </a:p>
          <a:p>
            <a:pPr marL="0" indent="0">
              <a:buNone/>
            </a:pPr>
            <a:r>
              <a:rPr lang="en-US" dirty="0"/>
              <a:t>Chart 7: Participation in </a:t>
            </a:r>
            <a:r>
              <a:rPr lang="en-US" dirty="0" err="1"/>
              <a:t>Labour</a:t>
            </a:r>
            <a:r>
              <a:rPr lang="en-US" dirty="0"/>
              <a:t> Market </a:t>
            </a:r>
          </a:p>
          <a:p>
            <a:pPr marL="0" indent="0">
              <a:buNone/>
            </a:pPr>
            <a:endParaRPr lang="en-US" b="1" dirty="0"/>
          </a:p>
          <a:p>
            <a:pPr marL="0" indent="0">
              <a:buNone/>
            </a:pPr>
            <a:r>
              <a:rPr lang="en-US" b="1" dirty="0"/>
              <a:t>Part 3: Percentage Charts: of Household Characteristics</a:t>
            </a:r>
          </a:p>
          <a:p>
            <a:pPr marL="0" indent="0">
              <a:buNone/>
            </a:pPr>
            <a:r>
              <a:rPr lang="en-US" dirty="0"/>
              <a:t>Chart 8: Household Income Quintile</a:t>
            </a:r>
          </a:p>
          <a:p>
            <a:pPr marL="0" indent="0">
              <a:buNone/>
            </a:pPr>
            <a:r>
              <a:rPr lang="en-US" dirty="0"/>
              <a:t>Chart 9: Major Repairs Needed</a:t>
            </a:r>
          </a:p>
          <a:p>
            <a:pPr marL="0" indent="0">
              <a:buNone/>
            </a:pPr>
            <a:r>
              <a:rPr lang="en-US" dirty="0"/>
              <a:t>Chart 10: Unsuitable Housing</a:t>
            </a:r>
          </a:p>
          <a:p>
            <a:pPr marL="0" indent="0">
              <a:buNone/>
            </a:pPr>
            <a:r>
              <a:rPr lang="en-US" dirty="0"/>
              <a:t>Chart 11: More than 1 Person per Room</a:t>
            </a:r>
          </a:p>
          <a:p>
            <a:pPr marL="0" indent="0">
              <a:buNone/>
            </a:pPr>
            <a:endParaRPr lang="en-US" dirty="0"/>
          </a:p>
          <a:p>
            <a:pPr marL="0" indent="0">
              <a:buNone/>
            </a:pPr>
            <a:r>
              <a:rPr lang="en-US" b="1" dirty="0"/>
              <a:t>Part 4: Hospitalizations</a:t>
            </a:r>
          </a:p>
          <a:p>
            <a:pPr marL="0" indent="0">
              <a:buNone/>
            </a:pPr>
            <a:r>
              <a:rPr lang="en-US" dirty="0"/>
              <a:t>Table 2: Rates and Reasons for Hospitalizations</a:t>
            </a:r>
          </a:p>
          <a:p>
            <a:pPr marL="0" indent="0">
              <a:buNone/>
            </a:pPr>
            <a:endParaRPr lang="en-US" dirty="0"/>
          </a:p>
          <a:p>
            <a:pPr marL="0" indent="0">
              <a:buNone/>
            </a:pPr>
            <a:r>
              <a:rPr lang="en-US" b="1" dirty="0"/>
              <a:t>Appendix </a:t>
            </a:r>
          </a:p>
          <a:p>
            <a:pPr marL="0" indent="0">
              <a:buNone/>
            </a:pPr>
            <a:r>
              <a:rPr lang="en-US" dirty="0"/>
              <a:t>A1: Data Sources Information</a:t>
            </a:r>
          </a:p>
          <a:p>
            <a:pPr marL="0" indent="0">
              <a:buNone/>
            </a:pPr>
            <a:r>
              <a:rPr lang="en-US" dirty="0"/>
              <a:t>A2: National Household Survey ‘foster child’ question</a:t>
            </a:r>
          </a:p>
          <a:p>
            <a:pPr marL="0" indent="0">
              <a:buNone/>
            </a:pPr>
            <a:r>
              <a:rPr lang="en-US" dirty="0"/>
              <a:t>A3: National Household Survey questions</a:t>
            </a:r>
          </a:p>
          <a:p>
            <a:pPr marL="0" indent="0">
              <a:buNone/>
            </a:pPr>
            <a:r>
              <a:rPr lang="en-US" dirty="0"/>
              <a:t>A4: Cohort Study Timeline</a:t>
            </a:r>
          </a:p>
          <a:p>
            <a:endParaRPr lang="en-US" dirty="0"/>
          </a:p>
        </p:txBody>
      </p:sp>
    </p:spTree>
    <p:extLst>
      <p:ext uri="{BB962C8B-B14F-4D97-AF65-F5344CB8AC3E}">
        <p14:creationId xmlns:p14="http://schemas.microsoft.com/office/powerpoint/2010/main" val="386591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478B-E834-9601-6AFE-9A5275CB1173}"/>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815602AF-E740-D17B-A235-26BF8C85D8AD}"/>
              </a:ext>
            </a:extLst>
          </p:cNvPr>
          <p:cNvSpPr>
            <a:spLocks noGrp="1"/>
          </p:cNvSpPr>
          <p:nvPr>
            <p:ph idx="1"/>
          </p:nvPr>
        </p:nvSpPr>
        <p:spPr/>
        <p:txBody>
          <a:bodyPr/>
          <a:lstStyle/>
          <a:p>
            <a:pPr marL="0" indent="0">
              <a:buNone/>
            </a:pPr>
            <a:r>
              <a:rPr lang="en-CA" dirty="0"/>
              <a:t>We present preliminary results of a first study on the health of children in foster homes across Canada (</a:t>
            </a:r>
            <a:r>
              <a:rPr lang="en-CA" dirty="0" err="1"/>
              <a:t>CanFos</a:t>
            </a:r>
            <a:r>
              <a:rPr lang="en-CA" dirty="0"/>
              <a:t>) which uses existing data from the Canadian Census files and hospital databases. This study was conceptualized and carried out by researchers at the University of Ottawa, University of Toronto, and McGill University. </a:t>
            </a:r>
          </a:p>
        </p:txBody>
      </p:sp>
    </p:spTree>
    <p:extLst>
      <p:ext uri="{BB962C8B-B14F-4D97-AF65-F5344CB8AC3E}">
        <p14:creationId xmlns:p14="http://schemas.microsoft.com/office/powerpoint/2010/main" val="61365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6592-8249-3088-F70B-F7734B6D865E}"/>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1FDBDA5F-AD81-70E3-D319-DB0A1C39DF55}"/>
              </a:ext>
            </a:extLst>
          </p:cNvPr>
          <p:cNvSpPr>
            <a:spLocks noGrp="1"/>
          </p:cNvSpPr>
          <p:nvPr>
            <p:ph idx="1"/>
          </p:nvPr>
        </p:nvSpPr>
        <p:spPr/>
        <p:txBody>
          <a:bodyPr/>
          <a:lstStyle/>
          <a:p>
            <a:pPr marL="0" indent="0">
              <a:buNone/>
            </a:pPr>
            <a:r>
              <a:rPr lang="en-US" dirty="0"/>
              <a:t>Children under the age of 18 were identified on the 2011 Canadian Census file called the National Household Survey. If a child was identified as being a ‘foster child’ and identified as having First Nations identity by the person answering the survey, they shown in this document as First Nations children in foster homes. All provinces and territories in Canada are included, as well as most First Nations Reserves, with the exception of Quebec. 25 First Nations Reserves are not included due to national disasters or due to access not granted at the time of the survey. We follow the children identified for about 6 ½ years from May 2011 to December 2017 to capture any hospitalization events.</a:t>
            </a:r>
          </a:p>
        </p:txBody>
      </p:sp>
    </p:spTree>
    <p:extLst>
      <p:ext uri="{BB962C8B-B14F-4D97-AF65-F5344CB8AC3E}">
        <p14:creationId xmlns:p14="http://schemas.microsoft.com/office/powerpoint/2010/main" val="143832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BCB5-23C6-DFC5-1BF5-FDA8E6132ED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14B55681-A181-7ECB-C3CD-94975908ADE3}"/>
              </a:ext>
            </a:extLst>
          </p:cNvPr>
          <p:cNvSpPr>
            <a:spLocks noGrp="1"/>
          </p:cNvSpPr>
          <p:nvPr>
            <p:ph idx="1"/>
          </p:nvPr>
        </p:nvSpPr>
        <p:spPr>
          <a:xfrm>
            <a:off x="838200" y="1545771"/>
            <a:ext cx="10515600" cy="4947104"/>
          </a:xfrm>
        </p:spPr>
        <p:txBody>
          <a:bodyPr>
            <a:normAutofit fontScale="92500"/>
          </a:bodyPr>
          <a:lstStyle/>
          <a:p>
            <a:pPr marL="0" indent="0">
              <a:buNone/>
            </a:pPr>
            <a:r>
              <a:rPr lang="en-US" sz="2400" dirty="0"/>
              <a:t>The following should be taken into account when understanding this data: </a:t>
            </a:r>
          </a:p>
          <a:p>
            <a:r>
              <a:rPr lang="en-US" sz="2400" dirty="0"/>
              <a:t>As there is no category for Kinship or Customary Care placement on the National Household Survey, our data may include some children in these placements.</a:t>
            </a:r>
          </a:p>
          <a:p>
            <a:r>
              <a:rPr lang="en-US" sz="2400" dirty="0"/>
              <a:t>The data does not include children in group home settings or institutional care.</a:t>
            </a:r>
          </a:p>
          <a:p>
            <a:r>
              <a:rPr lang="en-US" sz="2400" dirty="0"/>
              <a:t>A child or youth who is hospitalized after they were identified on the National Household Survey may or may not have been in a foster home at that time, therefore they are referred to as children or youth “with foster home experience”.</a:t>
            </a:r>
          </a:p>
          <a:p>
            <a:r>
              <a:rPr lang="en-US" sz="2400" dirty="0"/>
              <a:t>The survey respondent identified a child’s Indigeneity. </a:t>
            </a:r>
          </a:p>
          <a:p>
            <a:r>
              <a:rPr lang="en-US" sz="2400" dirty="0"/>
              <a:t>The household characteristics for children in foster homes represents that of the foster home.</a:t>
            </a:r>
          </a:p>
          <a:p>
            <a:r>
              <a:rPr lang="en-US" sz="2400" dirty="0"/>
              <a:t>Survey weights are applied (raw numbers of survey responses are multiplied) to reflect the Canadian population.</a:t>
            </a:r>
          </a:p>
        </p:txBody>
      </p:sp>
    </p:spTree>
    <p:extLst>
      <p:ext uri="{BB962C8B-B14F-4D97-AF65-F5344CB8AC3E}">
        <p14:creationId xmlns:p14="http://schemas.microsoft.com/office/powerpoint/2010/main" val="276316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DC4D-51DF-2A6A-732E-083E01097C3B}"/>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057B06CC-D1C5-4698-D0CB-3190BF2C3ACD}"/>
              </a:ext>
            </a:extLst>
          </p:cNvPr>
          <p:cNvSpPr>
            <a:spLocks noGrp="1"/>
          </p:cNvSpPr>
          <p:nvPr>
            <p:ph idx="1"/>
          </p:nvPr>
        </p:nvSpPr>
        <p:spPr/>
        <p:txBody>
          <a:bodyPr/>
          <a:lstStyle/>
          <a:p>
            <a:r>
              <a:rPr lang="en-US" dirty="0"/>
              <a:t>2011 National Household Survey conducted May 20, 2011</a:t>
            </a:r>
          </a:p>
          <a:p>
            <a:r>
              <a:rPr lang="en-US" dirty="0"/>
              <a:t>Canadian Institute for Health Information Discharge Abstract Database May 2011 to December 2017 </a:t>
            </a:r>
          </a:p>
          <a:p>
            <a:r>
              <a:rPr lang="en-US" dirty="0"/>
              <a:t>Data is linked (connected) through the Canadian Census Health and Environment Cohorts at Statistics Canada through probabilistic linkage</a:t>
            </a:r>
          </a:p>
          <a:p>
            <a:endParaRPr lang="en-US" dirty="0"/>
          </a:p>
          <a:p>
            <a:pPr marL="0" indent="0">
              <a:buNone/>
            </a:pPr>
            <a:r>
              <a:rPr lang="en-US" dirty="0"/>
              <a:t>Please see the Appendix for further information.</a:t>
            </a:r>
          </a:p>
          <a:p>
            <a:endParaRPr lang="en-US" dirty="0"/>
          </a:p>
          <a:p>
            <a:endParaRPr lang="en-US" dirty="0"/>
          </a:p>
          <a:p>
            <a:endParaRPr lang="en-US" dirty="0"/>
          </a:p>
        </p:txBody>
      </p:sp>
    </p:spTree>
    <p:extLst>
      <p:ext uri="{BB962C8B-B14F-4D97-AF65-F5344CB8AC3E}">
        <p14:creationId xmlns:p14="http://schemas.microsoft.com/office/powerpoint/2010/main" val="5541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18829</TotalTime>
  <Words>3098</Words>
  <Application>Microsoft Macintosh PowerPoint</Application>
  <PresentationFormat>Widescreen</PresentationFormat>
  <Paragraphs>472</Paragraphs>
  <Slides>34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Abadi</vt:lpstr>
      <vt:lpstr>Aptos</vt:lpstr>
      <vt:lpstr>Aptos Display</vt:lpstr>
      <vt:lpstr>Arial</vt:lpstr>
      <vt:lpstr>Calibri</vt:lpstr>
      <vt:lpstr>Times New Roman</vt:lpstr>
      <vt:lpstr>Wingdings</vt:lpstr>
      <vt:lpstr>Office Theme</vt:lpstr>
      <vt:lpstr>Health and Wellbeing of First Nations Children in Foster Homes</vt:lpstr>
      <vt:lpstr>Scientific Team</vt:lpstr>
      <vt:lpstr>Honouring the Truth, Reconciling the Future</vt:lpstr>
      <vt:lpstr>Guiding Principles: </vt:lpstr>
      <vt:lpstr>List of Tables, Figures, and Charts</vt:lpstr>
      <vt:lpstr>Executive Summary</vt:lpstr>
      <vt:lpstr>Methodology</vt:lpstr>
      <vt:lpstr>Considerations</vt:lpstr>
      <vt:lpstr>Data Sources</vt:lpstr>
      <vt:lpstr>Part 1: Data Overview</vt:lpstr>
      <vt:lpstr>Figure 1: Overview of Numbers (Cohort Flow Chart)</vt:lpstr>
      <vt:lpstr>PowerPoint Presentation</vt:lpstr>
      <vt:lpstr>Figure 3: Percentage of First Nations Children in Foster Homes</vt:lpstr>
      <vt:lpstr>PowerPoint Presentation</vt:lpstr>
      <vt:lpstr>Part 2: Percentage Charts of Child Characteristics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Percentage Charts of Household Characteristics</vt:lpstr>
      <vt:lpstr>PowerPoint Presentation</vt:lpstr>
      <vt:lpstr>PowerPoint Presentation</vt:lpstr>
      <vt:lpstr>PowerPoint Presentation</vt:lpstr>
      <vt:lpstr>PowerPoint Presentation</vt:lpstr>
      <vt:lpstr>PowerPoint Presentation</vt:lpstr>
      <vt:lpstr>PowerPoint Presentation</vt:lpstr>
      <vt:lpstr>A1: Data Sources Information</vt:lpstr>
      <vt:lpstr>A2: National Household Survey ‘foster child’ question</vt:lpstr>
      <vt:lpstr>A3: National Household Survey questions </vt:lpstr>
      <vt:lpstr>A3: National Household Survey questions </vt:lpstr>
      <vt:lpstr>A4: Cohort Study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Evans, Andrea</dc:creator>
  <cp:lastModifiedBy>Evans, Andrea</cp:lastModifiedBy>
  <cp:revision>31</cp:revision>
  <dcterms:created xsi:type="dcterms:W3CDTF">2025-01-09T13:14:29Z</dcterms:created>
  <dcterms:modified xsi:type="dcterms:W3CDTF">2025-02-19T17:01:49Z</dcterms:modified>
</cp:coreProperties>
</file>